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activeX/activeX2.xml" ContentType="application/vnd.ms-office.activeX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  <p:sldMasterId id="2147483690" r:id="rId2"/>
  </p:sldMasterIdLst>
  <p:notesMasterIdLst>
    <p:notesMasterId r:id="rId15"/>
  </p:notesMasterIdLst>
  <p:handoutMasterIdLst>
    <p:handoutMasterId r:id="rId16"/>
  </p:handoutMasterIdLst>
  <p:sldIdLst>
    <p:sldId id="576" r:id="rId3"/>
    <p:sldId id="585" r:id="rId4"/>
    <p:sldId id="587" r:id="rId5"/>
    <p:sldId id="586" r:id="rId6"/>
    <p:sldId id="588" r:id="rId7"/>
    <p:sldId id="589" r:id="rId8"/>
    <p:sldId id="583" r:id="rId9"/>
    <p:sldId id="593" r:id="rId10"/>
    <p:sldId id="591" r:id="rId11"/>
    <p:sldId id="592" r:id="rId12"/>
    <p:sldId id="590" r:id="rId13"/>
    <p:sldId id="404" r:id="rId14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4EDF8"/>
    <a:srgbClr val="112FAF"/>
    <a:srgbClr val="3C14AC"/>
    <a:srgbClr val="FFFFFF"/>
    <a:srgbClr val="F3C553"/>
    <a:srgbClr val="FE8D48"/>
    <a:srgbClr val="006600"/>
    <a:srgbClr val="FE6E6A"/>
    <a:srgbClr val="FBB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1" autoAdjust="0"/>
    <p:restoredTop sz="82919" autoAdjust="0"/>
  </p:normalViewPr>
  <p:slideViewPr>
    <p:cSldViewPr>
      <p:cViewPr>
        <p:scale>
          <a:sx n="75" d="100"/>
          <a:sy n="75" d="100"/>
        </p:scale>
        <p:origin x="-440" y="13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4C599241-6926-101B-9992-00000B65C6F9}" ax:persistence="persistStorage" r:id="rId1"/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image" Target="../media/image21.jpeg"/><Relationship Id="rId5" Type="http://schemas.openxmlformats.org/officeDocument/2006/relationships/image" Target="../media/image25.jpeg"/><Relationship Id="rId4" Type="http://schemas.openxmlformats.org/officeDocument/2006/relationships/image" Target="../media/image24.gif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image" Target="../media/image21.jpeg"/><Relationship Id="rId5" Type="http://schemas.openxmlformats.org/officeDocument/2006/relationships/image" Target="../media/image25.jpeg"/><Relationship Id="rId4" Type="http://schemas.openxmlformats.org/officeDocument/2006/relationships/image" Target="../media/image24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6BE5F0-19D2-4A7C-8AB4-24C4DE8DC5B5}" type="doc">
      <dgm:prSet loTypeId="urn:microsoft.com/office/officeart/2005/8/layout/hList7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99EB11-B5F5-469A-A0D1-D73524A42828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</dgm:spPr>
      <dgm:t>
        <a:bodyPr anchor="t"/>
        <a:lstStyle/>
        <a:p>
          <a:pPr algn="just"/>
          <a:r>
            <a:rPr lang="ru-RU" sz="1200" b="1" dirty="0" smtClean="0"/>
            <a:t>Подготовка единой позиции трубных заводов стран СНГ</a:t>
          </a:r>
          <a:endParaRPr lang="ru-RU" sz="1200" b="1" dirty="0"/>
        </a:p>
      </dgm:t>
    </dgm:pt>
    <dgm:pt modelId="{0A0B9B6E-0BBA-4F64-BD7E-E3A0EEE7E475}" type="parTrans" cxnId="{39B2EADB-4E63-4130-9CC8-65472ECFB943}">
      <dgm:prSet/>
      <dgm:spPr/>
      <dgm:t>
        <a:bodyPr/>
        <a:lstStyle/>
        <a:p>
          <a:endParaRPr lang="ru-RU"/>
        </a:p>
      </dgm:t>
    </dgm:pt>
    <dgm:pt modelId="{C1D99466-2E00-4D70-A2C4-278BDB184D3E}" type="sibTrans" cxnId="{39B2EADB-4E63-4130-9CC8-65472ECFB943}">
      <dgm:prSet/>
      <dgm:spPr/>
      <dgm:t>
        <a:bodyPr/>
        <a:lstStyle/>
        <a:p>
          <a:endParaRPr lang="ru-RU"/>
        </a:p>
      </dgm:t>
    </dgm:pt>
    <dgm:pt modelId="{F0E31A1E-62EA-42B1-9A9F-6178D435CA58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</dgm:spPr>
      <dgm:t>
        <a:bodyPr anchor="t"/>
        <a:lstStyle/>
        <a:p>
          <a:pPr algn="just"/>
          <a:r>
            <a:rPr lang="ru-RU" sz="1200" b="1" dirty="0" smtClean="0"/>
            <a:t>Разработка межгосударственных стандартов учитывающих интересы развития трубного бизнеса в приоритетных направлениях стандартизации</a:t>
          </a:r>
          <a:endParaRPr lang="ru-RU" sz="1200" b="1" dirty="0"/>
        </a:p>
      </dgm:t>
    </dgm:pt>
    <dgm:pt modelId="{0BBF68FE-AAF5-46D4-A816-B1AED0948AE6}" type="parTrans" cxnId="{F255E2AC-BD7B-46AB-873E-7635FB3DEB9B}">
      <dgm:prSet/>
      <dgm:spPr/>
      <dgm:t>
        <a:bodyPr/>
        <a:lstStyle/>
        <a:p>
          <a:endParaRPr lang="ru-RU"/>
        </a:p>
      </dgm:t>
    </dgm:pt>
    <dgm:pt modelId="{3DBFF568-106D-4338-A240-000AA3F2ACA8}" type="sibTrans" cxnId="{F255E2AC-BD7B-46AB-873E-7635FB3DEB9B}">
      <dgm:prSet/>
      <dgm:spPr/>
      <dgm:t>
        <a:bodyPr/>
        <a:lstStyle/>
        <a:p>
          <a:endParaRPr lang="ru-RU"/>
        </a:p>
      </dgm:t>
    </dgm:pt>
    <dgm:pt modelId="{D81CB29C-444F-41D7-87D2-A66D685B7953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  <a:ln>
          <a:solidFill>
            <a:schemeClr val="accent6"/>
          </a:solidFill>
        </a:ln>
      </dgm:spPr>
      <dgm:t>
        <a:bodyPr anchor="t"/>
        <a:lstStyle/>
        <a:p>
          <a:pPr algn="just"/>
          <a:r>
            <a:rPr lang="ru-RU" sz="1200" b="1" dirty="0" smtClean="0"/>
            <a:t>Разработка стандартов в сотрудничестве с международными и региональными организациями</a:t>
          </a:r>
          <a:endParaRPr lang="ru-RU" sz="1200" b="1" dirty="0"/>
        </a:p>
      </dgm:t>
    </dgm:pt>
    <dgm:pt modelId="{A95375DD-F0AD-4CA9-B7F3-686747C70FB6}" type="parTrans" cxnId="{54096324-2BE6-41FD-9AF5-315F106019CD}">
      <dgm:prSet/>
      <dgm:spPr/>
      <dgm:t>
        <a:bodyPr/>
        <a:lstStyle/>
        <a:p>
          <a:endParaRPr lang="ru-RU"/>
        </a:p>
      </dgm:t>
    </dgm:pt>
    <dgm:pt modelId="{B487E309-9DB7-40AE-B310-901CB978B176}" type="sibTrans" cxnId="{54096324-2BE6-41FD-9AF5-315F106019CD}">
      <dgm:prSet/>
      <dgm:spPr/>
      <dgm:t>
        <a:bodyPr/>
        <a:lstStyle/>
        <a:p>
          <a:endParaRPr lang="ru-RU"/>
        </a:p>
      </dgm:t>
    </dgm:pt>
    <dgm:pt modelId="{004A67AC-56DC-480D-9179-59384C8EC12C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  <a:ln/>
      </dgm:spPr>
      <dgm:t>
        <a:bodyPr anchor="t"/>
        <a:lstStyle/>
        <a:p>
          <a:pPr algn="just"/>
          <a:r>
            <a:rPr lang="ru-RU" sz="1200" b="1" dirty="0" smtClean="0"/>
            <a:t>Возможность  применения в различных отраслях прогрессивных  видов трубной продукции</a:t>
          </a:r>
          <a:endParaRPr lang="ru-RU" sz="1200" b="1" dirty="0"/>
        </a:p>
      </dgm:t>
    </dgm:pt>
    <dgm:pt modelId="{1817DEBB-DBD7-40B0-9C12-E90B4148D87B}" type="parTrans" cxnId="{5C2435D4-582F-4DC1-95AB-4C2572EFFB80}">
      <dgm:prSet/>
      <dgm:spPr/>
      <dgm:t>
        <a:bodyPr/>
        <a:lstStyle/>
        <a:p>
          <a:endParaRPr lang="ru-RU"/>
        </a:p>
      </dgm:t>
    </dgm:pt>
    <dgm:pt modelId="{14179EED-D760-420D-B1CA-8575A2177C90}" type="sibTrans" cxnId="{5C2435D4-582F-4DC1-95AB-4C2572EFFB80}">
      <dgm:prSet/>
      <dgm:spPr/>
      <dgm:t>
        <a:bodyPr/>
        <a:lstStyle/>
        <a:p>
          <a:endParaRPr lang="ru-RU"/>
        </a:p>
      </dgm:t>
    </dgm:pt>
    <dgm:pt modelId="{A22B6619-AC4D-4458-B81E-7F7068F01014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  <a:effectLst/>
      </dgm:spPr>
      <dgm:t>
        <a:bodyPr anchor="t"/>
        <a:lstStyle/>
        <a:p>
          <a:pPr algn="just"/>
          <a:r>
            <a:rPr lang="ru-RU" sz="1200" b="1" dirty="0" smtClean="0"/>
            <a:t>Исключение этапа разработки национального стандарта с последующим его переводом в межгосударственный</a:t>
          </a:r>
          <a:endParaRPr lang="ru-RU" sz="1200" b="1" dirty="0"/>
        </a:p>
      </dgm:t>
    </dgm:pt>
    <dgm:pt modelId="{C899B6D5-BE85-4290-8B77-DC562A86582C}" type="sibTrans" cxnId="{E5EB45F3-BE0B-448F-8A63-1F402BEBAFD3}">
      <dgm:prSet/>
      <dgm:spPr/>
      <dgm:t>
        <a:bodyPr/>
        <a:lstStyle/>
        <a:p>
          <a:endParaRPr lang="ru-RU"/>
        </a:p>
      </dgm:t>
    </dgm:pt>
    <dgm:pt modelId="{0457ACD6-B063-4ABB-937D-2F574CB2DE68}" type="parTrans" cxnId="{E5EB45F3-BE0B-448F-8A63-1F402BEBAFD3}">
      <dgm:prSet/>
      <dgm:spPr/>
      <dgm:t>
        <a:bodyPr/>
        <a:lstStyle/>
        <a:p>
          <a:endParaRPr lang="ru-RU"/>
        </a:p>
      </dgm:t>
    </dgm:pt>
    <dgm:pt modelId="{2D68AF6E-1AE8-484D-A2EF-57B53A4FE548}" type="pres">
      <dgm:prSet presAssocID="{216BE5F0-19D2-4A7C-8AB4-24C4DE8DC5B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7E18F8E-83E3-4643-9DBB-11AE61D1E179}" type="pres">
      <dgm:prSet presAssocID="{216BE5F0-19D2-4A7C-8AB4-24C4DE8DC5B5}" presName="fgShape" presStyleLbl="fgShp" presStyleIdx="0" presStyleCnt="1" custScaleX="105481" custLinFactNeighborX="434" custLinFactNeighborY="30298"/>
      <dgm:spPr/>
    </dgm:pt>
    <dgm:pt modelId="{42E64324-EDAF-4E62-BD02-2849FC38C639}" type="pres">
      <dgm:prSet presAssocID="{216BE5F0-19D2-4A7C-8AB4-24C4DE8DC5B5}" presName="linComp" presStyleCnt="0"/>
      <dgm:spPr/>
    </dgm:pt>
    <dgm:pt modelId="{A3A66368-7776-4C0F-9127-2107376A1BC9}" type="pres">
      <dgm:prSet presAssocID="{A22B6619-AC4D-4458-B81E-7F7068F01014}" presName="compNode" presStyleCnt="0"/>
      <dgm:spPr/>
    </dgm:pt>
    <dgm:pt modelId="{F6EBAA06-2445-4E4B-898F-99BB11A3BBB3}" type="pres">
      <dgm:prSet presAssocID="{A22B6619-AC4D-4458-B81E-7F7068F01014}" presName="bkgdShape" presStyleLbl="node1" presStyleIdx="0" presStyleCnt="5" custScaleX="110000"/>
      <dgm:spPr/>
      <dgm:t>
        <a:bodyPr/>
        <a:lstStyle/>
        <a:p>
          <a:endParaRPr lang="ru-RU"/>
        </a:p>
      </dgm:t>
    </dgm:pt>
    <dgm:pt modelId="{3DCFE676-7956-41CE-BCE9-1EF1F0F8563A}" type="pres">
      <dgm:prSet presAssocID="{A22B6619-AC4D-4458-B81E-7F7068F01014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DC56BD-152D-431F-940E-A07E23706CAC}" type="pres">
      <dgm:prSet presAssocID="{A22B6619-AC4D-4458-B81E-7F7068F01014}" presName="invisiNode" presStyleLbl="node1" presStyleIdx="0" presStyleCnt="5"/>
      <dgm:spPr/>
    </dgm:pt>
    <dgm:pt modelId="{02C1670B-6D4E-4452-AC4C-0F6F6CF6E102}" type="pres">
      <dgm:prSet presAssocID="{A22B6619-AC4D-4458-B81E-7F7068F01014}" presName="imagNode" presStyleLbl="fgImgPlace1" presStyleIdx="0" presStyleCnt="5" custScaleX="83142" custScaleY="6565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</dgm:pt>
    <dgm:pt modelId="{B102D0C3-CCFD-472E-AC11-B00C5168A7E7}" type="pres">
      <dgm:prSet presAssocID="{C899B6D5-BE85-4290-8B77-DC562A86582C}" presName="sibTrans" presStyleLbl="sibTrans2D1" presStyleIdx="0" presStyleCnt="0"/>
      <dgm:spPr/>
      <dgm:t>
        <a:bodyPr/>
        <a:lstStyle/>
        <a:p>
          <a:endParaRPr lang="ru-RU"/>
        </a:p>
      </dgm:t>
    </dgm:pt>
    <dgm:pt modelId="{5C30A192-18E1-4B4F-AD25-96BDA8E84289}" type="pres">
      <dgm:prSet presAssocID="{F699EB11-B5F5-469A-A0D1-D73524A42828}" presName="compNode" presStyleCnt="0"/>
      <dgm:spPr/>
    </dgm:pt>
    <dgm:pt modelId="{0DAAC6B4-A057-46FE-8303-3BDD412DCE9F}" type="pres">
      <dgm:prSet presAssocID="{F699EB11-B5F5-469A-A0D1-D73524A42828}" presName="bkgdShape" presStyleLbl="node1" presStyleIdx="1" presStyleCnt="5" custScaleX="117373"/>
      <dgm:spPr/>
      <dgm:t>
        <a:bodyPr/>
        <a:lstStyle/>
        <a:p>
          <a:endParaRPr lang="ru-RU"/>
        </a:p>
      </dgm:t>
    </dgm:pt>
    <dgm:pt modelId="{D2F969BB-4A23-4822-AEE2-C1D3C697DA3D}" type="pres">
      <dgm:prSet presAssocID="{F699EB11-B5F5-469A-A0D1-D73524A42828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BFC32-A8F9-4ADA-BFBC-0639CF6F1722}" type="pres">
      <dgm:prSet presAssocID="{F699EB11-B5F5-469A-A0D1-D73524A42828}" presName="invisiNode" presStyleLbl="node1" presStyleIdx="1" presStyleCnt="5"/>
      <dgm:spPr/>
    </dgm:pt>
    <dgm:pt modelId="{9D33E568-A9C4-41F9-BF09-747E6221CB28}" type="pres">
      <dgm:prSet presAssocID="{F699EB11-B5F5-469A-A0D1-D73524A42828}" presName="imagNode" presStyleLbl="fgImgPlace1" presStyleIdx="1" presStyleCnt="5" custScaleX="90936" custScaleY="6754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</dgm:spPr>
    </dgm:pt>
    <dgm:pt modelId="{35BC4021-2A09-4665-A6C9-2887EC89FC78}" type="pres">
      <dgm:prSet presAssocID="{C1D99466-2E00-4D70-A2C4-278BDB184D3E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74F7B1D-B835-4BFE-9B1C-5E64C93BAD21}" type="pres">
      <dgm:prSet presAssocID="{F0E31A1E-62EA-42B1-9A9F-6178D435CA58}" presName="compNode" presStyleCnt="0"/>
      <dgm:spPr/>
    </dgm:pt>
    <dgm:pt modelId="{AF4B75BC-4B50-4704-942C-DB9BAF669ADD}" type="pres">
      <dgm:prSet presAssocID="{F0E31A1E-62EA-42B1-9A9F-6178D435CA58}" presName="bkgdShape" presStyleLbl="node1" presStyleIdx="2" presStyleCnt="5"/>
      <dgm:spPr/>
      <dgm:t>
        <a:bodyPr/>
        <a:lstStyle/>
        <a:p>
          <a:endParaRPr lang="ru-RU"/>
        </a:p>
      </dgm:t>
    </dgm:pt>
    <dgm:pt modelId="{73E9467D-2E41-4248-B5BF-2AAC83927F95}" type="pres">
      <dgm:prSet presAssocID="{F0E31A1E-62EA-42B1-9A9F-6178D435CA58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901AFE-B3F2-4F38-827B-FD50E9BE84AD}" type="pres">
      <dgm:prSet presAssocID="{F0E31A1E-62EA-42B1-9A9F-6178D435CA58}" presName="invisiNode" presStyleLbl="node1" presStyleIdx="2" presStyleCnt="5"/>
      <dgm:spPr/>
    </dgm:pt>
    <dgm:pt modelId="{BB8AEF4F-3369-4848-9444-3D296B875438}" type="pres">
      <dgm:prSet presAssocID="{F0E31A1E-62EA-42B1-9A9F-6178D435CA58}" presName="imagNode" presStyleLbl="fgImgPlace1" presStyleIdx="2" presStyleCnt="5" custScaleX="83994" custScaleY="73356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8000" r="-48000"/>
          </a:stretch>
        </a:blipFill>
      </dgm:spPr>
    </dgm:pt>
    <dgm:pt modelId="{81BBA17D-3DA9-4C6C-9C03-C3D08E1B633B}" type="pres">
      <dgm:prSet presAssocID="{3DBFF568-106D-4338-A240-000AA3F2ACA8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4FF9707-BC1E-4E55-8953-EBF350EA44A1}" type="pres">
      <dgm:prSet presAssocID="{D81CB29C-444F-41D7-87D2-A66D685B7953}" presName="compNode" presStyleCnt="0"/>
      <dgm:spPr/>
    </dgm:pt>
    <dgm:pt modelId="{BA65455E-0993-416D-A72B-47A678781483}" type="pres">
      <dgm:prSet presAssocID="{D81CB29C-444F-41D7-87D2-A66D685B7953}" presName="bkgdShape" presStyleLbl="node1" presStyleIdx="3" presStyleCnt="5"/>
      <dgm:spPr/>
      <dgm:t>
        <a:bodyPr/>
        <a:lstStyle/>
        <a:p>
          <a:endParaRPr lang="ru-RU"/>
        </a:p>
      </dgm:t>
    </dgm:pt>
    <dgm:pt modelId="{11FB364F-A701-4CF9-A53F-87614376A917}" type="pres">
      <dgm:prSet presAssocID="{D81CB29C-444F-41D7-87D2-A66D685B7953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46286B-7673-4CDA-931B-132F90D181F6}" type="pres">
      <dgm:prSet presAssocID="{D81CB29C-444F-41D7-87D2-A66D685B7953}" presName="invisiNode" presStyleLbl="node1" presStyleIdx="3" presStyleCnt="5"/>
      <dgm:spPr/>
    </dgm:pt>
    <dgm:pt modelId="{3DB60918-695D-4C4A-96F8-0E5F3A57EF37}" type="pres">
      <dgm:prSet presAssocID="{D81CB29C-444F-41D7-87D2-A66D685B7953}" presName="imagNode" presStyleLbl="fgImgPlace1" presStyleIdx="3" presStyleCnt="5" custScaleX="86349" custScaleY="73356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7A228DF5-A417-423A-AB1C-F6EEB54D0C9C}" type="pres">
      <dgm:prSet presAssocID="{B487E309-9DB7-40AE-B310-901CB978B17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5F77260A-DD4B-4532-ADB9-88D9B7037F9E}" type="pres">
      <dgm:prSet presAssocID="{004A67AC-56DC-480D-9179-59384C8EC12C}" presName="compNode" presStyleCnt="0"/>
      <dgm:spPr/>
    </dgm:pt>
    <dgm:pt modelId="{1A8A5E09-3E22-4ADA-88DB-A19343199A20}" type="pres">
      <dgm:prSet presAssocID="{004A67AC-56DC-480D-9179-59384C8EC12C}" presName="bkgdShape" presStyleLbl="node1" presStyleIdx="4" presStyleCnt="5" custScaleX="79280"/>
      <dgm:spPr/>
      <dgm:t>
        <a:bodyPr/>
        <a:lstStyle/>
        <a:p>
          <a:endParaRPr lang="ru-RU"/>
        </a:p>
      </dgm:t>
    </dgm:pt>
    <dgm:pt modelId="{A1895C5B-45AC-414C-A70F-A381B21FC997}" type="pres">
      <dgm:prSet presAssocID="{004A67AC-56DC-480D-9179-59384C8EC12C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FBEF35-6F8C-4E83-B8DE-1442FC3B9FF2}" type="pres">
      <dgm:prSet presAssocID="{004A67AC-56DC-480D-9179-59384C8EC12C}" presName="invisiNode" presStyleLbl="node1" presStyleIdx="4" presStyleCnt="5"/>
      <dgm:spPr/>
    </dgm:pt>
    <dgm:pt modelId="{3902F1DC-3316-401E-87D2-D7FFC09563B6}" type="pres">
      <dgm:prSet presAssocID="{004A67AC-56DC-480D-9179-59384C8EC12C}" presName="imagNode" presStyleLbl="fgImgPlace1" presStyleIdx="4" presStyleCnt="5" custScaleX="79671" custScaleY="73356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901CDB6F-9612-4875-ADE6-364E60C44E37}" type="presOf" srcId="{004A67AC-56DC-480D-9179-59384C8EC12C}" destId="{1A8A5E09-3E22-4ADA-88DB-A19343199A20}" srcOrd="0" destOrd="0" presId="urn:microsoft.com/office/officeart/2005/8/layout/hList7"/>
    <dgm:cxn modelId="{446D76B3-ED61-49E7-82B0-2E5D0875E5CB}" type="presOf" srcId="{216BE5F0-19D2-4A7C-8AB4-24C4DE8DC5B5}" destId="{2D68AF6E-1AE8-484D-A2EF-57B53A4FE548}" srcOrd="0" destOrd="0" presId="urn:microsoft.com/office/officeart/2005/8/layout/hList7"/>
    <dgm:cxn modelId="{D7D8F42D-FA90-4E3E-B4FF-5648AB380431}" type="presOf" srcId="{A22B6619-AC4D-4458-B81E-7F7068F01014}" destId="{3DCFE676-7956-41CE-BCE9-1EF1F0F8563A}" srcOrd="1" destOrd="0" presId="urn:microsoft.com/office/officeart/2005/8/layout/hList7"/>
    <dgm:cxn modelId="{E5EB45F3-BE0B-448F-8A63-1F402BEBAFD3}" srcId="{216BE5F0-19D2-4A7C-8AB4-24C4DE8DC5B5}" destId="{A22B6619-AC4D-4458-B81E-7F7068F01014}" srcOrd="0" destOrd="0" parTransId="{0457ACD6-B063-4ABB-937D-2F574CB2DE68}" sibTransId="{C899B6D5-BE85-4290-8B77-DC562A86582C}"/>
    <dgm:cxn modelId="{A88BCA38-C7D9-4FC1-AB1C-2F670E586D14}" type="presOf" srcId="{D81CB29C-444F-41D7-87D2-A66D685B7953}" destId="{11FB364F-A701-4CF9-A53F-87614376A917}" srcOrd="1" destOrd="0" presId="urn:microsoft.com/office/officeart/2005/8/layout/hList7"/>
    <dgm:cxn modelId="{6D86EEF2-F9E3-4289-9D6E-95EF21639B7C}" type="presOf" srcId="{C1D99466-2E00-4D70-A2C4-278BDB184D3E}" destId="{35BC4021-2A09-4665-A6C9-2887EC89FC78}" srcOrd="0" destOrd="0" presId="urn:microsoft.com/office/officeart/2005/8/layout/hList7"/>
    <dgm:cxn modelId="{2BF546AA-F78B-48B4-9464-5491330FA38F}" type="presOf" srcId="{C899B6D5-BE85-4290-8B77-DC562A86582C}" destId="{B102D0C3-CCFD-472E-AC11-B00C5168A7E7}" srcOrd="0" destOrd="0" presId="urn:microsoft.com/office/officeart/2005/8/layout/hList7"/>
    <dgm:cxn modelId="{966C3FDF-7E81-4B23-BC40-E8C7F0D882EF}" type="presOf" srcId="{004A67AC-56DC-480D-9179-59384C8EC12C}" destId="{A1895C5B-45AC-414C-A70F-A381B21FC997}" srcOrd="1" destOrd="0" presId="urn:microsoft.com/office/officeart/2005/8/layout/hList7"/>
    <dgm:cxn modelId="{54096324-2BE6-41FD-9AF5-315F106019CD}" srcId="{216BE5F0-19D2-4A7C-8AB4-24C4DE8DC5B5}" destId="{D81CB29C-444F-41D7-87D2-A66D685B7953}" srcOrd="3" destOrd="0" parTransId="{A95375DD-F0AD-4CA9-B7F3-686747C70FB6}" sibTransId="{B487E309-9DB7-40AE-B310-901CB978B176}"/>
    <dgm:cxn modelId="{F255E2AC-BD7B-46AB-873E-7635FB3DEB9B}" srcId="{216BE5F0-19D2-4A7C-8AB4-24C4DE8DC5B5}" destId="{F0E31A1E-62EA-42B1-9A9F-6178D435CA58}" srcOrd="2" destOrd="0" parTransId="{0BBF68FE-AAF5-46D4-A816-B1AED0948AE6}" sibTransId="{3DBFF568-106D-4338-A240-000AA3F2ACA8}"/>
    <dgm:cxn modelId="{EF11318B-66B2-4CC2-92BB-259962AED394}" type="presOf" srcId="{A22B6619-AC4D-4458-B81E-7F7068F01014}" destId="{F6EBAA06-2445-4E4B-898F-99BB11A3BBB3}" srcOrd="0" destOrd="0" presId="urn:microsoft.com/office/officeart/2005/8/layout/hList7"/>
    <dgm:cxn modelId="{A2088FA5-610E-4F77-8981-B7E1B5DF0901}" type="presOf" srcId="{3DBFF568-106D-4338-A240-000AA3F2ACA8}" destId="{81BBA17D-3DA9-4C6C-9C03-C3D08E1B633B}" srcOrd="0" destOrd="0" presId="urn:microsoft.com/office/officeart/2005/8/layout/hList7"/>
    <dgm:cxn modelId="{5C2435D4-582F-4DC1-95AB-4C2572EFFB80}" srcId="{216BE5F0-19D2-4A7C-8AB4-24C4DE8DC5B5}" destId="{004A67AC-56DC-480D-9179-59384C8EC12C}" srcOrd="4" destOrd="0" parTransId="{1817DEBB-DBD7-40B0-9C12-E90B4148D87B}" sibTransId="{14179EED-D760-420D-B1CA-8575A2177C90}"/>
    <dgm:cxn modelId="{88B8FF69-DD6F-4637-B00D-FE88554DC5DA}" type="presOf" srcId="{B487E309-9DB7-40AE-B310-901CB978B176}" destId="{7A228DF5-A417-423A-AB1C-F6EEB54D0C9C}" srcOrd="0" destOrd="0" presId="urn:microsoft.com/office/officeart/2005/8/layout/hList7"/>
    <dgm:cxn modelId="{292F0208-19AE-43E2-B132-A51A6344F71F}" type="presOf" srcId="{F0E31A1E-62EA-42B1-9A9F-6178D435CA58}" destId="{73E9467D-2E41-4248-B5BF-2AAC83927F95}" srcOrd="1" destOrd="0" presId="urn:microsoft.com/office/officeart/2005/8/layout/hList7"/>
    <dgm:cxn modelId="{588A4F58-D041-4862-9C66-261E2D906BCE}" type="presOf" srcId="{F0E31A1E-62EA-42B1-9A9F-6178D435CA58}" destId="{AF4B75BC-4B50-4704-942C-DB9BAF669ADD}" srcOrd="0" destOrd="0" presId="urn:microsoft.com/office/officeart/2005/8/layout/hList7"/>
    <dgm:cxn modelId="{39B2EADB-4E63-4130-9CC8-65472ECFB943}" srcId="{216BE5F0-19D2-4A7C-8AB4-24C4DE8DC5B5}" destId="{F699EB11-B5F5-469A-A0D1-D73524A42828}" srcOrd="1" destOrd="0" parTransId="{0A0B9B6E-0BBA-4F64-BD7E-E3A0EEE7E475}" sibTransId="{C1D99466-2E00-4D70-A2C4-278BDB184D3E}"/>
    <dgm:cxn modelId="{04E08C1B-28C4-4114-B3AD-75BB4C2C2A53}" type="presOf" srcId="{D81CB29C-444F-41D7-87D2-A66D685B7953}" destId="{BA65455E-0993-416D-A72B-47A678781483}" srcOrd="0" destOrd="0" presId="urn:microsoft.com/office/officeart/2005/8/layout/hList7"/>
    <dgm:cxn modelId="{51C5B348-3B0E-4C34-96A0-E1D53E237DA4}" type="presOf" srcId="{F699EB11-B5F5-469A-A0D1-D73524A42828}" destId="{0DAAC6B4-A057-46FE-8303-3BDD412DCE9F}" srcOrd="0" destOrd="0" presId="urn:microsoft.com/office/officeart/2005/8/layout/hList7"/>
    <dgm:cxn modelId="{2F9C619F-CFFA-4D0B-9CE0-86D90183E3A6}" type="presOf" srcId="{F699EB11-B5F5-469A-A0D1-D73524A42828}" destId="{D2F969BB-4A23-4822-AEE2-C1D3C697DA3D}" srcOrd="1" destOrd="0" presId="urn:microsoft.com/office/officeart/2005/8/layout/hList7"/>
    <dgm:cxn modelId="{9BF25EC1-CD5B-42EF-BBD9-5A99C933CD1B}" type="presParOf" srcId="{2D68AF6E-1AE8-484D-A2EF-57B53A4FE548}" destId="{F7E18F8E-83E3-4643-9DBB-11AE61D1E179}" srcOrd="0" destOrd="0" presId="urn:microsoft.com/office/officeart/2005/8/layout/hList7"/>
    <dgm:cxn modelId="{797E8A80-5DA4-4B1F-B02A-F51A0D72C7FE}" type="presParOf" srcId="{2D68AF6E-1AE8-484D-A2EF-57B53A4FE548}" destId="{42E64324-EDAF-4E62-BD02-2849FC38C639}" srcOrd="1" destOrd="0" presId="urn:microsoft.com/office/officeart/2005/8/layout/hList7"/>
    <dgm:cxn modelId="{E465AEEA-8A28-4C0F-AB71-B010B21C623A}" type="presParOf" srcId="{42E64324-EDAF-4E62-BD02-2849FC38C639}" destId="{A3A66368-7776-4C0F-9127-2107376A1BC9}" srcOrd="0" destOrd="0" presId="urn:microsoft.com/office/officeart/2005/8/layout/hList7"/>
    <dgm:cxn modelId="{6C927891-3295-4EEA-BDBD-3C98F0FE29F1}" type="presParOf" srcId="{A3A66368-7776-4C0F-9127-2107376A1BC9}" destId="{F6EBAA06-2445-4E4B-898F-99BB11A3BBB3}" srcOrd="0" destOrd="0" presId="urn:microsoft.com/office/officeart/2005/8/layout/hList7"/>
    <dgm:cxn modelId="{9FD4F160-4DDA-4EFE-B03C-732B3B506E6D}" type="presParOf" srcId="{A3A66368-7776-4C0F-9127-2107376A1BC9}" destId="{3DCFE676-7956-41CE-BCE9-1EF1F0F8563A}" srcOrd="1" destOrd="0" presId="urn:microsoft.com/office/officeart/2005/8/layout/hList7"/>
    <dgm:cxn modelId="{B104CBA8-1232-49DF-BDCF-15C312CF30CF}" type="presParOf" srcId="{A3A66368-7776-4C0F-9127-2107376A1BC9}" destId="{01DC56BD-152D-431F-940E-A07E23706CAC}" srcOrd="2" destOrd="0" presId="urn:microsoft.com/office/officeart/2005/8/layout/hList7"/>
    <dgm:cxn modelId="{A7BE2947-80C3-40B5-B812-7010BF2587C2}" type="presParOf" srcId="{A3A66368-7776-4C0F-9127-2107376A1BC9}" destId="{02C1670B-6D4E-4452-AC4C-0F6F6CF6E102}" srcOrd="3" destOrd="0" presId="urn:microsoft.com/office/officeart/2005/8/layout/hList7"/>
    <dgm:cxn modelId="{83383972-3149-4899-8026-E3FD868264B8}" type="presParOf" srcId="{42E64324-EDAF-4E62-BD02-2849FC38C639}" destId="{B102D0C3-CCFD-472E-AC11-B00C5168A7E7}" srcOrd="1" destOrd="0" presId="urn:microsoft.com/office/officeart/2005/8/layout/hList7"/>
    <dgm:cxn modelId="{20BC7B46-132D-4F17-AC0F-E94A50DDAA00}" type="presParOf" srcId="{42E64324-EDAF-4E62-BD02-2849FC38C639}" destId="{5C30A192-18E1-4B4F-AD25-96BDA8E84289}" srcOrd="2" destOrd="0" presId="urn:microsoft.com/office/officeart/2005/8/layout/hList7"/>
    <dgm:cxn modelId="{17B6E697-E7D6-4B75-AA72-552752FED356}" type="presParOf" srcId="{5C30A192-18E1-4B4F-AD25-96BDA8E84289}" destId="{0DAAC6B4-A057-46FE-8303-3BDD412DCE9F}" srcOrd="0" destOrd="0" presId="urn:microsoft.com/office/officeart/2005/8/layout/hList7"/>
    <dgm:cxn modelId="{1244467C-0512-4982-8D1D-E67E78813D1D}" type="presParOf" srcId="{5C30A192-18E1-4B4F-AD25-96BDA8E84289}" destId="{D2F969BB-4A23-4822-AEE2-C1D3C697DA3D}" srcOrd="1" destOrd="0" presId="urn:microsoft.com/office/officeart/2005/8/layout/hList7"/>
    <dgm:cxn modelId="{13A4155C-ECA8-4E73-9AB1-7738537ED46E}" type="presParOf" srcId="{5C30A192-18E1-4B4F-AD25-96BDA8E84289}" destId="{116BFC32-A8F9-4ADA-BFBC-0639CF6F1722}" srcOrd="2" destOrd="0" presId="urn:microsoft.com/office/officeart/2005/8/layout/hList7"/>
    <dgm:cxn modelId="{096FA07C-2D43-4132-B6F4-F6A7FD20111E}" type="presParOf" srcId="{5C30A192-18E1-4B4F-AD25-96BDA8E84289}" destId="{9D33E568-A9C4-41F9-BF09-747E6221CB28}" srcOrd="3" destOrd="0" presId="urn:microsoft.com/office/officeart/2005/8/layout/hList7"/>
    <dgm:cxn modelId="{8083B8EE-E8C0-4E3C-AC19-1777F8B837EA}" type="presParOf" srcId="{42E64324-EDAF-4E62-BD02-2849FC38C639}" destId="{35BC4021-2A09-4665-A6C9-2887EC89FC78}" srcOrd="3" destOrd="0" presId="urn:microsoft.com/office/officeart/2005/8/layout/hList7"/>
    <dgm:cxn modelId="{277F812F-A392-438A-80DC-03AC10A7771A}" type="presParOf" srcId="{42E64324-EDAF-4E62-BD02-2849FC38C639}" destId="{774F7B1D-B835-4BFE-9B1C-5E64C93BAD21}" srcOrd="4" destOrd="0" presId="urn:microsoft.com/office/officeart/2005/8/layout/hList7"/>
    <dgm:cxn modelId="{C62D2D72-5883-48DE-8C4D-51EFA61F875D}" type="presParOf" srcId="{774F7B1D-B835-4BFE-9B1C-5E64C93BAD21}" destId="{AF4B75BC-4B50-4704-942C-DB9BAF669ADD}" srcOrd="0" destOrd="0" presId="urn:microsoft.com/office/officeart/2005/8/layout/hList7"/>
    <dgm:cxn modelId="{E978C48E-E343-4EBE-B0F0-35BF2E7AB923}" type="presParOf" srcId="{774F7B1D-B835-4BFE-9B1C-5E64C93BAD21}" destId="{73E9467D-2E41-4248-B5BF-2AAC83927F95}" srcOrd="1" destOrd="0" presId="urn:microsoft.com/office/officeart/2005/8/layout/hList7"/>
    <dgm:cxn modelId="{54755555-DAE4-477C-845D-3714765E322F}" type="presParOf" srcId="{774F7B1D-B835-4BFE-9B1C-5E64C93BAD21}" destId="{B1901AFE-B3F2-4F38-827B-FD50E9BE84AD}" srcOrd="2" destOrd="0" presId="urn:microsoft.com/office/officeart/2005/8/layout/hList7"/>
    <dgm:cxn modelId="{1AAC89FB-B25B-4269-B7FB-DCD5918DB1E6}" type="presParOf" srcId="{774F7B1D-B835-4BFE-9B1C-5E64C93BAD21}" destId="{BB8AEF4F-3369-4848-9444-3D296B875438}" srcOrd="3" destOrd="0" presId="urn:microsoft.com/office/officeart/2005/8/layout/hList7"/>
    <dgm:cxn modelId="{41397F9B-EF1B-4F0C-91D0-BCAC0A5C0A19}" type="presParOf" srcId="{42E64324-EDAF-4E62-BD02-2849FC38C639}" destId="{81BBA17D-3DA9-4C6C-9C03-C3D08E1B633B}" srcOrd="5" destOrd="0" presId="urn:microsoft.com/office/officeart/2005/8/layout/hList7"/>
    <dgm:cxn modelId="{6086445F-2E1B-4217-9C42-A81D62445090}" type="presParOf" srcId="{42E64324-EDAF-4E62-BD02-2849FC38C639}" destId="{64FF9707-BC1E-4E55-8953-EBF350EA44A1}" srcOrd="6" destOrd="0" presId="urn:microsoft.com/office/officeart/2005/8/layout/hList7"/>
    <dgm:cxn modelId="{3412F046-F279-4BFA-8707-3D34D83828B6}" type="presParOf" srcId="{64FF9707-BC1E-4E55-8953-EBF350EA44A1}" destId="{BA65455E-0993-416D-A72B-47A678781483}" srcOrd="0" destOrd="0" presId="urn:microsoft.com/office/officeart/2005/8/layout/hList7"/>
    <dgm:cxn modelId="{5CE76C05-3BAF-4F54-AE7F-315983DBDE34}" type="presParOf" srcId="{64FF9707-BC1E-4E55-8953-EBF350EA44A1}" destId="{11FB364F-A701-4CF9-A53F-87614376A917}" srcOrd="1" destOrd="0" presId="urn:microsoft.com/office/officeart/2005/8/layout/hList7"/>
    <dgm:cxn modelId="{76F045CF-E9EF-4C20-8EAB-9BE4495DA0D3}" type="presParOf" srcId="{64FF9707-BC1E-4E55-8953-EBF350EA44A1}" destId="{5346286B-7673-4CDA-931B-132F90D181F6}" srcOrd="2" destOrd="0" presId="urn:microsoft.com/office/officeart/2005/8/layout/hList7"/>
    <dgm:cxn modelId="{10442E82-BE44-4083-BBE0-BEBCAC409723}" type="presParOf" srcId="{64FF9707-BC1E-4E55-8953-EBF350EA44A1}" destId="{3DB60918-695D-4C4A-96F8-0E5F3A57EF37}" srcOrd="3" destOrd="0" presId="urn:microsoft.com/office/officeart/2005/8/layout/hList7"/>
    <dgm:cxn modelId="{8F30C7F5-0332-4294-BF1A-4AC12143607D}" type="presParOf" srcId="{42E64324-EDAF-4E62-BD02-2849FC38C639}" destId="{7A228DF5-A417-423A-AB1C-F6EEB54D0C9C}" srcOrd="7" destOrd="0" presId="urn:microsoft.com/office/officeart/2005/8/layout/hList7"/>
    <dgm:cxn modelId="{C71CB20F-79A6-429C-B0DC-A491C74A9068}" type="presParOf" srcId="{42E64324-EDAF-4E62-BD02-2849FC38C639}" destId="{5F77260A-DD4B-4532-ADB9-88D9B7037F9E}" srcOrd="8" destOrd="0" presId="urn:microsoft.com/office/officeart/2005/8/layout/hList7"/>
    <dgm:cxn modelId="{FAC2E3A5-E026-4DF5-BDC2-120AD4603956}" type="presParOf" srcId="{5F77260A-DD4B-4532-ADB9-88D9B7037F9E}" destId="{1A8A5E09-3E22-4ADA-88DB-A19343199A20}" srcOrd="0" destOrd="0" presId="urn:microsoft.com/office/officeart/2005/8/layout/hList7"/>
    <dgm:cxn modelId="{4C854302-187C-485C-BE15-9647BD039BC1}" type="presParOf" srcId="{5F77260A-DD4B-4532-ADB9-88D9B7037F9E}" destId="{A1895C5B-45AC-414C-A70F-A381B21FC997}" srcOrd="1" destOrd="0" presId="urn:microsoft.com/office/officeart/2005/8/layout/hList7"/>
    <dgm:cxn modelId="{585F9DC7-0DC4-472F-A7D6-69DB471FEB0B}" type="presParOf" srcId="{5F77260A-DD4B-4532-ADB9-88D9B7037F9E}" destId="{31FBEF35-6F8C-4E83-B8DE-1442FC3B9FF2}" srcOrd="2" destOrd="0" presId="urn:microsoft.com/office/officeart/2005/8/layout/hList7"/>
    <dgm:cxn modelId="{3B90806D-1039-4200-9B3E-C1FA6F5507FB}" type="presParOf" srcId="{5F77260A-DD4B-4532-ADB9-88D9B7037F9E}" destId="{3902F1DC-3316-401E-87D2-D7FFC09563B6}" srcOrd="3" destOrd="0" presId="urn:microsoft.com/office/officeart/2005/8/layout/hList7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EBAA06-2445-4E4B-898F-99BB11A3BBB3}">
      <dsp:nvSpPr>
        <dsp:cNvPr id="0" name=""/>
        <dsp:cNvSpPr/>
      </dsp:nvSpPr>
      <dsp:spPr>
        <a:xfrm>
          <a:off x="49746" y="0"/>
          <a:ext cx="1722483" cy="5098614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Исключение этапа разработки национального стандарта с последующим его переводом в межгосударственный</a:t>
          </a:r>
          <a:endParaRPr lang="ru-RU" sz="1200" b="1" kern="1200" dirty="0"/>
        </a:p>
      </dsp:txBody>
      <dsp:txXfrm>
        <a:off x="49746" y="2039445"/>
        <a:ext cx="1722483" cy="2039445"/>
      </dsp:txXfrm>
    </dsp:sp>
    <dsp:sp modelId="{02C1670B-6D4E-4452-AC4C-0F6F6CF6E102}">
      <dsp:nvSpPr>
        <dsp:cNvPr id="0" name=""/>
        <dsp:cNvSpPr/>
      </dsp:nvSpPr>
      <dsp:spPr>
        <a:xfrm>
          <a:off x="299088" y="597469"/>
          <a:ext cx="1223800" cy="111473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DAAC6B4-A057-46FE-8303-3BDD412DCE9F}">
      <dsp:nvSpPr>
        <dsp:cNvPr id="0" name=""/>
        <dsp:cNvSpPr/>
      </dsp:nvSpPr>
      <dsp:spPr>
        <a:xfrm>
          <a:off x="1823904" y="0"/>
          <a:ext cx="1722483" cy="5098614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Подготовка единой позиции трубных заводов стран СНГ</a:t>
          </a:r>
          <a:endParaRPr lang="ru-RU" sz="1200" b="1" kern="1200" dirty="0"/>
        </a:p>
      </dsp:txBody>
      <dsp:txXfrm>
        <a:off x="1823904" y="2039445"/>
        <a:ext cx="1722483" cy="2039445"/>
      </dsp:txXfrm>
    </dsp:sp>
    <dsp:sp modelId="{9D33E568-A9C4-41F9-BF09-747E6221CB28}">
      <dsp:nvSpPr>
        <dsp:cNvPr id="0" name=""/>
        <dsp:cNvSpPr/>
      </dsp:nvSpPr>
      <dsp:spPr>
        <a:xfrm>
          <a:off x="2057925" y="581476"/>
          <a:ext cx="1254441" cy="114672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F4B75BC-4B50-4704-942C-DB9BAF669ADD}">
      <dsp:nvSpPr>
        <dsp:cNvPr id="0" name=""/>
        <dsp:cNvSpPr/>
      </dsp:nvSpPr>
      <dsp:spPr>
        <a:xfrm>
          <a:off x="3598062" y="0"/>
          <a:ext cx="1722483" cy="5098614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Разработка межгосударственных стандартов учитывающих интересы развития трубного бизнеса в приоритетных направлениях стандартизации</a:t>
          </a:r>
          <a:endParaRPr lang="ru-RU" sz="1200" b="1" kern="1200" dirty="0"/>
        </a:p>
      </dsp:txBody>
      <dsp:txXfrm>
        <a:off x="3598062" y="2039445"/>
        <a:ext cx="1722483" cy="2039445"/>
      </dsp:txXfrm>
    </dsp:sp>
    <dsp:sp modelId="{BB8AEF4F-3369-4848-9444-3D296B875438}">
      <dsp:nvSpPr>
        <dsp:cNvPr id="0" name=""/>
        <dsp:cNvSpPr/>
      </dsp:nvSpPr>
      <dsp:spPr>
        <a:xfrm>
          <a:off x="3779316" y="532102"/>
          <a:ext cx="1359975" cy="1245466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8000" r="-48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A65455E-0993-416D-A72B-47A678781483}">
      <dsp:nvSpPr>
        <dsp:cNvPr id="0" name=""/>
        <dsp:cNvSpPr/>
      </dsp:nvSpPr>
      <dsp:spPr>
        <a:xfrm>
          <a:off x="5372220" y="0"/>
          <a:ext cx="1722483" cy="5098614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Разработка стандартов в сотрудничестве с международными и региональными организациями</a:t>
          </a:r>
          <a:endParaRPr lang="ru-RU" sz="1200" b="1" kern="1200" dirty="0"/>
        </a:p>
      </dsp:txBody>
      <dsp:txXfrm>
        <a:off x="5372220" y="2039445"/>
        <a:ext cx="1722483" cy="2039445"/>
      </dsp:txXfrm>
    </dsp:sp>
    <dsp:sp modelId="{3DB60918-695D-4C4A-96F8-0E5F3A57EF37}">
      <dsp:nvSpPr>
        <dsp:cNvPr id="0" name=""/>
        <dsp:cNvSpPr/>
      </dsp:nvSpPr>
      <dsp:spPr>
        <a:xfrm>
          <a:off x="5534409" y="532102"/>
          <a:ext cx="1398106" cy="1245466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A8A5E09-3E22-4ADA-88DB-A19343199A20}">
      <dsp:nvSpPr>
        <dsp:cNvPr id="0" name=""/>
        <dsp:cNvSpPr/>
      </dsp:nvSpPr>
      <dsp:spPr>
        <a:xfrm>
          <a:off x="7146378" y="0"/>
          <a:ext cx="1365584" cy="5098614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Возможность  применения в различных отраслях прогрессивных  видов трубной продукции</a:t>
          </a:r>
          <a:endParaRPr lang="ru-RU" sz="1200" b="1" kern="1200" dirty="0"/>
        </a:p>
      </dsp:txBody>
      <dsp:txXfrm>
        <a:off x="7146378" y="2039445"/>
        <a:ext cx="1365584" cy="2039445"/>
      </dsp:txXfrm>
    </dsp:sp>
    <dsp:sp modelId="{3902F1DC-3316-401E-87D2-D7FFC09563B6}">
      <dsp:nvSpPr>
        <dsp:cNvPr id="0" name=""/>
        <dsp:cNvSpPr/>
      </dsp:nvSpPr>
      <dsp:spPr>
        <a:xfrm>
          <a:off x="7184180" y="532102"/>
          <a:ext cx="1289980" cy="1245466"/>
        </a:xfrm>
        <a:prstGeom prst="ellipse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7E18F8E-83E3-4643-9DBB-11AE61D1E179}">
      <dsp:nvSpPr>
        <dsp:cNvPr id="0" name=""/>
        <dsp:cNvSpPr/>
      </dsp:nvSpPr>
      <dsp:spPr>
        <a:xfrm>
          <a:off x="205363" y="4310607"/>
          <a:ext cx="8218612" cy="764792"/>
        </a:xfrm>
        <a:prstGeom prst="leftRight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A7FC5F0-452D-4727-BE0E-5439751B11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97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DB7A7C8-1698-4D0E-ACFB-F3F3B2E2A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5096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25425" y="236538"/>
            <a:ext cx="6199188" cy="46513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8664" y="5060638"/>
            <a:ext cx="6152525" cy="446597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z="100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Поднять разработку на новый уровень</a:t>
            </a:r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226B32-8BB4-40E0-9587-77420CF93CB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BBCA8-9ADC-40B6-AC8F-938C3ED56C5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935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C49475-8661-44BD-BC48-0E2D74588E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508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8FD25-7E42-48CC-82ED-54B3C10905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61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22F119-0C95-45F8-9BD7-C2585897F99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142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D8F7B-E4A7-4C12-8759-CE129B7E86CE}" type="datetime1">
              <a:rPr lang="en-US" smtClean="0"/>
              <a:t>6/27/2016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ciao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082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big picture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2717800"/>
            <a:ext cx="8001000" cy="3422650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FF9CB-3D10-45D5-AAF0-67B549AD3DD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911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571500" y="2717800"/>
            <a:ext cx="8001000" cy="34083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D8F7B-E4A7-4C12-8759-CE129B7E86C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776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77AA9-8B46-437A-9A9B-C8AA7543F65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7905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Pictur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71500" y="3701844"/>
            <a:ext cx="8001000" cy="2438605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0696D-5B29-4C2B-B37D-C51F2EA787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970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+ 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087438"/>
            <a:ext cx="8001000" cy="864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2276852"/>
            <a:ext cx="8001000" cy="386359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A011F-C9E5-4C53-90D8-7A9A5B35821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2855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for migration of old PP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38466-0C34-469D-8AB6-15A1A8BC640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643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ACB77-DE75-48C9-BDFC-F2E0F24A2DE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863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77D035-40E3-4DE1-B0F3-6E12075D50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37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ide-by-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/>
          <p:cNvSpPr>
            <a:spLocks noGrp="1"/>
          </p:cNvSpPr>
          <p:nvPr>
            <p:ph type="body" idx="1"/>
          </p:nvPr>
        </p:nvSpPr>
        <p:spPr>
          <a:xfrm>
            <a:off x="571499" y="2274438"/>
            <a:ext cx="3757655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u contenu 3"/>
          <p:cNvSpPr>
            <a:spLocks noGrp="1"/>
          </p:cNvSpPr>
          <p:nvPr>
            <p:ph sz="half" idx="2"/>
          </p:nvPr>
        </p:nvSpPr>
        <p:spPr>
          <a:xfrm>
            <a:off x="571499" y="3031200"/>
            <a:ext cx="3757655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13369" y="2274438"/>
            <a:ext cx="3759131" cy="7572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813369" y="3031200"/>
            <a:ext cx="3759131" cy="3267762"/>
          </a:xfrm>
          <a:prstGeom prst="rect">
            <a:avLst/>
          </a:prstGeom>
        </p:spPr>
        <p:txBody>
          <a:bodyPr/>
          <a:lstStyle>
            <a:lvl1pPr>
              <a:defRPr lang="fr-CH" sz="2200" kern="1200" baseline="0" dirty="0" smtClean="0">
                <a:solidFill>
                  <a:srgbClr val="3D3D3F"/>
                </a:solidFill>
                <a:latin typeface="Arial"/>
                <a:ea typeface="+mn-ea"/>
                <a:cs typeface="Arial"/>
              </a:defRPr>
            </a:lvl1pPr>
            <a:lvl2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2pPr>
            <a:lvl3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3pPr>
            <a:lvl4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4pPr>
            <a:lvl5pPr>
              <a:defRPr sz="2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1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99EA8-A1B4-403F-A490-4F5A80CBBB3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684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34D28B-3174-48E1-AC09-13E5AE5B23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465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6C3145-67B4-4124-9527-B0614D270A4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38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BBA072-4BAC-4496-ABB9-4B672B96092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EBDCD9-06B8-45C8-83A5-B79C0B84479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084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986E44-E2BC-4372-9F29-C4CFE4654A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896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02A710-7581-4D4E-A3B9-09E35B0B82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924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DE5677-9C42-4390-B027-A0DF0C91CA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98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wmf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control" Target="../activeX/activeX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control" Target="../activeX/activeX1.xml"/><Relationship Id="rId5" Type="http://schemas.openxmlformats.org/officeDocument/2006/relationships/slideLayout" Target="../slideLayouts/slideLayout17.xml"/><Relationship Id="rId10" Type="http://schemas.openxmlformats.org/officeDocument/2006/relationships/vmlDrawing" Target="../drawings/vmlDrawing1.vml"/><Relationship Id="rId4" Type="http://schemas.openxmlformats.org/officeDocument/2006/relationships/slideLayout" Target="../slideLayouts/slideLayout16.xml"/><Relationship Id="rId9" Type="http://schemas.openxmlformats.org/officeDocument/2006/relationships/theme" Target="../theme/theme2.xml"/><Relationship Id="rId14" Type="http://schemas.openxmlformats.org/officeDocument/2006/relationships/image" Target="../media/image6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DFA141D-27D2-404D-8EA9-898595FD9F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3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9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1087438"/>
            <a:ext cx="8001000" cy="864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2276852"/>
            <a:ext cx="7994650" cy="3863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sp>
        <p:nvSpPr>
          <p:cNvPr id="24" name="Slide Number Placeholder 23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E663A8C-C0CF-4E76-AD0D-5CCD8DD4AF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  <a:cs typeface="+mn-cs"/>
            </a:endParaRPr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2203DEC-435C-4C1D-AC86-EDF233263FF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6/27/2016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  <a:cs typeface="+mn-cs"/>
            </a:endParaRPr>
          </a:p>
        </p:txBody>
      </p:sp>
      <p:sp>
        <p:nvSpPr>
          <p:cNvPr id="3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  <a:cs typeface="+mn-cs"/>
              </a:rPr>
              <a:t>ciao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  <a:cs typeface="+mn-cs"/>
            </a:endParaRPr>
          </a:p>
        </p:txBody>
      </p:sp>
      <p:grpSp>
        <p:nvGrpSpPr>
          <p:cNvPr id="2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3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4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4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5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1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2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3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4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5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6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7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8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69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1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1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2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3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4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5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6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7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8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207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024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025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027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028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029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  <p:grpSp>
        <p:nvGrpSpPr>
          <p:cNvPr id="1030" name="Group 2"/>
          <p:cNvGrpSpPr>
            <a:grpSpLocks/>
          </p:cNvGrpSpPr>
          <p:nvPr/>
        </p:nvGrpSpPr>
        <p:grpSpPr bwMode="auto">
          <a:xfrm>
            <a:off x="571500" y="0"/>
            <a:ext cx="406400" cy="550863"/>
            <a:chOff x="360" y="46"/>
            <a:chExt cx="357" cy="484"/>
          </a:xfrm>
        </p:grpSpPr>
      </p:grpSp>
    </p:spTree>
    <p:controls>
      <mc:AlternateContent xmlns:mc="http://schemas.openxmlformats.org/markup-compatibility/2006">
        <mc:Choice xmlns:v="urn:schemas-microsoft-com:vml" Requires="v">
          <p:control spid="1063" name="Image2" r:id="rId11" imgW="406440" imgH="552600"/>
        </mc:Choice>
        <mc:Fallback>
          <p:control name="Image2" r:id="rId11" imgW="406440" imgH="552600">
            <p:pic>
              <p:nvPicPr>
                <p:cNvPr id="0" name="Image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71500" y="0"/>
                  <a:ext cx="406400" cy="5508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64" name="Image3" r:id="rId12" imgW="406440" imgH="368280"/>
        </mc:Choice>
        <mc:Fallback>
          <p:control name="Image3" r:id="rId12" imgW="406440" imgH="368280">
            <p:pic>
              <p:nvPicPr>
                <p:cNvPr id="0" name="Image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71500" y="166688"/>
                  <a:ext cx="406400" cy="3667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12905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pr-rgtr@rspp.ru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eg"/><Relationship Id="rId4" Type="http://schemas.openxmlformats.org/officeDocument/2006/relationships/hyperlink" Target="http://www.rgtr.ru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8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7" Type="http://schemas.openxmlformats.org/officeDocument/2006/relationships/image" Target="../media/image30.gif"/><Relationship Id="rId2" Type="http://schemas.openxmlformats.org/officeDocument/2006/relationships/hyperlink" Target="http://www.easc.org.by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gif"/><Relationship Id="rId5" Type="http://schemas.openxmlformats.org/officeDocument/2006/relationships/image" Target="../media/image28.gif"/><Relationship Id="rId4" Type="http://schemas.openxmlformats.org/officeDocument/2006/relationships/image" Target="../media/image27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gray">
          <a:xfrm>
            <a:off x="395288" y="1643063"/>
            <a:ext cx="82296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ru-RU" sz="28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0" y="6072188"/>
            <a:ext cx="9144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cs typeface="+mn-cs"/>
              </a:rPr>
              <a:t>WWW.RGTR.RU</a:t>
            </a: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cs typeface="+mn-cs"/>
              </a:rPr>
              <a:t>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cs typeface="+mn-cs"/>
              </a:rPr>
              <a:t>			RGTR@RSPP.RU</a:t>
            </a:r>
            <a:endParaRPr lang="ru-RU" sz="1400" b="1" dirty="0">
              <a:solidFill>
                <a:srgbClr val="0000FF"/>
              </a:solidFill>
              <a:cs typeface="+mn-cs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863600" y="3717032"/>
            <a:ext cx="7416800" cy="2087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 </a:t>
            </a:r>
          </a:p>
          <a:p>
            <a:pPr algn="ctr">
              <a:defRPr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А.Н.ЛОЦМАНОВ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  <a:p>
            <a:pPr algn="ctr">
              <a:defRPr/>
            </a:pPr>
            <a:r>
              <a:rPr lang="ru-RU" sz="1600" b="1" i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З</a:t>
            </a: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аместитель  </a:t>
            </a:r>
            <a:r>
              <a:rPr lang="ru-RU" sz="1600" b="1" i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Председателя М</a:t>
            </a: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ТК 7 </a:t>
            </a:r>
          </a:p>
          <a:p>
            <a:pPr algn="ctr">
              <a:defRPr/>
            </a:pPr>
            <a:endParaRPr lang="ru-RU" sz="1600" b="1" dirty="0" smtClean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  <a:p>
            <a:pPr algn="ctr">
              <a:defRPr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Председатель Совета по 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техническому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регулированию и 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стандартизации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при </a:t>
            </a:r>
            <a:r>
              <a:rPr lang="ru-RU" b="1" i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Минпромторге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 РФ</a:t>
            </a:r>
            <a:endParaRPr lang="en-US" b="1" i="1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  <a:p>
            <a:pPr algn="ctr">
              <a:defRPr/>
            </a:pPr>
            <a:endParaRPr lang="ru-RU" sz="1600" b="1" dirty="0" smtClean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340768"/>
            <a:ext cx="8229600" cy="2432882"/>
          </a:xfrm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 fontScale="90000"/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4000" b="1" i="1" spc="150" dirty="0" smtClean="0">
                <a:ln w="11430"/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4000" b="1" i="1" spc="150" dirty="0" smtClean="0">
                <a:ln w="11430"/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700" b="1" i="1" dirty="0" smtClean="0"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700" b="1" i="1" dirty="0" smtClean="0">
                <a:solidFill>
                  <a:srgbClr val="0070C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700" b="1" i="1" dirty="0" smtClean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РАБОТА  МТК 7  </a:t>
            </a:r>
            <a:br>
              <a:rPr lang="ru-RU" sz="2700" b="1" i="1" dirty="0" smtClean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700" b="1" i="1" dirty="0" smtClean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«СТАЛЬНЫЕ  И  ЧУГУННЫЕ  ТРУБЫ  И  БАЛЛОНЫ» </a:t>
            </a:r>
            <a:br>
              <a:rPr lang="ru-RU" sz="2700" b="1" i="1" dirty="0" smtClean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700" b="1" i="1" dirty="0" smtClean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В  ОБЛАСТИ  МЕЖГОСУДАРСТВЕННОЙ  И</a:t>
            </a:r>
            <a:br>
              <a:rPr lang="ru-RU" sz="2700" b="1" i="1" dirty="0" smtClean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700" b="1" i="1" dirty="0" smtClean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  МЕЖДУНАРОДНОЙ  СТАНДАРТИЗАЦИИ </a:t>
            </a:r>
            <a:endParaRPr lang="ru-RU" sz="2200" b="1" dirty="0">
              <a:solidFill>
                <a:srgbClr val="C0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308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16632"/>
            <a:ext cx="15081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/>
          <p:nvPr/>
        </p:nvPicPr>
        <p:blipFill>
          <a:blip r:embed="rId3"/>
          <a:srcRect l="63732" r="23186" b="13777"/>
          <a:stretch>
            <a:fillRect/>
          </a:stretch>
        </p:blipFill>
        <p:spPr bwMode="auto">
          <a:xfrm>
            <a:off x="755576" y="285728"/>
            <a:ext cx="1333382" cy="1259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246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48413" y="1889423"/>
            <a:ext cx="8001000" cy="675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prstClr val="black"/>
                </a:solidFill>
              </a:rPr>
              <a:t>Последняя информация об РГ ИСО</a:t>
            </a:r>
            <a:r>
              <a:rPr lang="en-US" dirty="0">
                <a:solidFill>
                  <a:prstClr val="black"/>
                </a:solidFill>
              </a:rPr>
              <a:t>/TMB – </a:t>
            </a:r>
            <a:endParaRPr lang="ru-RU" dirty="0" smtClean="0">
              <a:solidFill>
                <a:prstClr val="black"/>
              </a:solidFill>
            </a:endParaRPr>
          </a:p>
          <a:p>
            <a:r>
              <a:rPr lang="ru-RU" dirty="0" smtClean="0">
                <a:solidFill>
                  <a:prstClr val="black"/>
                </a:solidFill>
              </a:rPr>
              <a:t>Вызовы </a:t>
            </a:r>
            <a:r>
              <a:rPr lang="ru-RU" dirty="0">
                <a:solidFill>
                  <a:prstClr val="black"/>
                </a:solidFill>
              </a:rPr>
              <a:t>для нефтегазового </a:t>
            </a:r>
            <a:r>
              <a:rPr lang="ru-RU" dirty="0" smtClean="0">
                <a:solidFill>
                  <a:prstClr val="black"/>
                </a:solidFill>
              </a:rPr>
              <a:t>сектора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25899" y="896526"/>
            <a:ext cx="7168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РЕШЕНИЕ СПЕЦИАЛЬНОЙ РАБОЧЕЙ ГРУППЫ </a:t>
            </a:r>
            <a:r>
              <a:rPr lang="en-US" b="1" dirty="0" smtClean="0"/>
              <a:t>ISO/TMB </a:t>
            </a:r>
            <a:endParaRPr lang="ru-RU" b="1" dirty="0" smtClean="0"/>
          </a:p>
          <a:p>
            <a:pPr algn="ctr"/>
            <a:r>
              <a:rPr lang="ru-RU" b="1" dirty="0" smtClean="0"/>
              <a:t>ПО СИТУАЦИИ В ОБЛАСТИ СТАНДАРТИЗАЦИИ В НГС 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188640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15.09.2015 </a:t>
            </a:r>
            <a:r>
              <a:rPr lang="ru-RU" sz="2000" b="1" dirty="0" smtClean="0">
                <a:solidFill>
                  <a:srgbClr val="002060"/>
                </a:solidFill>
              </a:rPr>
              <a:t>вопрос введения санкция обсуждался на заседании </a:t>
            </a:r>
            <a:r>
              <a:rPr lang="en-US" sz="2000" b="1" dirty="0" smtClean="0">
                <a:solidFill>
                  <a:srgbClr val="002060"/>
                </a:solidFill>
              </a:rPr>
              <a:t>ISO/TMB </a:t>
            </a:r>
            <a:r>
              <a:rPr lang="ru-RU" sz="2000" b="1" dirty="0" smtClean="0">
                <a:solidFill>
                  <a:srgbClr val="002060"/>
                </a:solidFill>
              </a:rPr>
              <a:t>(Совета по техническому управлению ИСО)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80816" y="2564905"/>
            <a:ext cx="7659019" cy="3888432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2200" kern="1200">
                <a:solidFill>
                  <a:srgbClr val="3D3D3F"/>
                </a:solidFill>
                <a:latin typeface="Arial"/>
                <a:ea typeface="Arial"/>
                <a:cs typeface="Arial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rgbClr val="3D3D3F"/>
                </a:solidFill>
                <a:latin typeface="Arial"/>
                <a:ea typeface="Arial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3D3D3F"/>
                </a:solidFill>
                <a:latin typeface="Arial"/>
                <a:ea typeface="Arial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rgbClr val="3D3D3F"/>
                </a:solidFill>
                <a:latin typeface="Arial"/>
                <a:ea typeface="Arial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200" kern="1200">
                <a:solidFill>
                  <a:srgbClr val="3D3D3F"/>
                </a:solidFill>
                <a:latin typeface="Arial"/>
                <a:ea typeface="Arial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РГ была создана в феврале 2015 г.</a:t>
            </a:r>
            <a:endParaRPr lang="en-US" sz="1700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Было проведено 5 встреч.</a:t>
            </a:r>
            <a:endParaRPr lang="en-US" sz="1700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Обсуждались комплексные вопросы и сложности, с которыми столкнулся ТК 67 ИСО. </a:t>
            </a:r>
            <a:endParaRPr lang="en-US" sz="1700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Сложности означают, что любые предлагаемые отклонения от процедур ИСО должны быть согласованы с РГ</a:t>
            </a:r>
            <a:r>
              <a:rPr lang="en-US" sz="1700" dirty="0" smtClean="0">
                <a:solidFill>
                  <a:schemeClr val="tx1"/>
                </a:solidFill>
              </a:rPr>
              <a:t> TMB / TMB</a:t>
            </a:r>
            <a:r>
              <a:rPr lang="ru-RU" sz="1700" dirty="0" smtClean="0">
                <a:solidFill>
                  <a:schemeClr val="tx1"/>
                </a:solidFill>
              </a:rPr>
              <a:t>.</a:t>
            </a:r>
            <a:endParaRPr lang="en-US" sz="1700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Сейчас обсуждается ряд возможностей для решения поднятых вопросов.</a:t>
            </a:r>
            <a:endParaRPr lang="en-US" sz="1700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Текущая ситуация</a:t>
            </a:r>
            <a:r>
              <a:rPr lang="en-US" sz="1700" dirty="0" smtClean="0">
                <a:solidFill>
                  <a:schemeClr val="tx1"/>
                </a:solidFill>
              </a:rPr>
              <a:t>:</a:t>
            </a:r>
          </a:p>
          <a:p>
            <a:pPr marL="1085850" lvl="1" indent="-34290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Действующие процедуры ИСО должны соблюдаться до заключения соглашения </a:t>
            </a:r>
            <a:r>
              <a:rPr lang="en-US" sz="1700" dirty="0" smtClean="0">
                <a:solidFill>
                  <a:schemeClr val="tx1"/>
                </a:solidFill>
              </a:rPr>
              <a:t>TMB</a:t>
            </a:r>
            <a:r>
              <a:rPr lang="ru-RU" sz="1700" dirty="0" smtClean="0">
                <a:solidFill>
                  <a:schemeClr val="tx1"/>
                </a:solidFill>
              </a:rPr>
              <a:t> по политике разработки любых новых</a:t>
            </a:r>
            <a:r>
              <a:rPr lang="en-US" sz="1700" dirty="0" smtClean="0">
                <a:solidFill>
                  <a:schemeClr val="tx1"/>
                </a:solidFill>
              </a:rPr>
              <a:t> </a:t>
            </a:r>
            <a:r>
              <a:rPr lang="ru-RU" sz="1700" dirty="0" smtClean="0">
                <a:solidFill>
                  <a:schemeClr val="tx1"/>
                </a:solidFill>
              </a:rPr>
              <a:t>стандартов. </a:t>
            </a:r>
          </a:p>
          <a:p>
            <a:pPr marL="1085850" lvl="1" indent="-34290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</a:rPr>
              <a:t>Рабочие группы ИСО не могут исключить эксперта (</a:t>
            </a:r>
            <a:r>
              <a:rPr lang="ru-RU" sz="1700" dirty="0" err="1" smtClean="0">
                <a:solidFill>
                  <a:schemeClr val="tx1"/>
                </a:solidFill>
              </a:rPr>
              <a:t>ов</a:t>
            </a:r>
            <a:r>
              <a:rPr lang="ru-RU" sz="1700" dirty="0" smtClean="0">
                <a:solidFill>
                  <a:schemeClr val="tx1"/>
                </a:solidFill>
              </a:rPr>
              <a:t>) из отдельных стран, имеющих статус Р-члена в техническом комитете, который (</a:t>
            </a:r>
            <a:r>
              <a:rPr lang="ru-RU" sz="1700" dirty="0" err="1" smtClean="0">
                <a:solidFill>
                  <a:schemeClr val="tx1"/>
                </a:solidFill>
              </a:rPr>
              <a:t>ые</a:t>
            </a:r>
            <a:r>
              <a:rPr lang="ru-RU" sz="1700" dirty="0" smtClean="0">
                <a:solidFill>
                  <a:schemeClr val="tx1"/>
                </a:solidFill>
              </a:rPr>
              <a:t>) желает (ют) внести вклад в деятельность рабочих групп ИСО.</a:t>
            </a:r>
            <a:endParaRPr lang="en-US" sz="1700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13" y="1698548"/>
            <a:ext cx="2667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67544" y="1667705"/>
            <a:ext cx="8478149" cy="49296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документ 10"/>
          <p:cNvSpPr/>
          <p:nvPr/>
        </p:nvSpPr>
        <p:spPr>
          <a:xfrm>
            <a:off x="7499206" y="1542857"/>
            <a:ext cx="1446487" cy="576063"/>
          </a:xfrm>
          <a:prstGeom prst="flowChartDocumen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Перевод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055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14" r="34687"/>
          <a:stretch/>
        </p:blipFill>
        <p:spPr bwMode="auto">
          <a:xfrm>
            <a:off x="5071742" y="1089846"/>
            <a:ext cx="4072258" cy="5768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284938" y="1844824"/>
            <a:ext cx="43893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В программе:</a:t>
            </a:r>
          </a:p>
          <a:p>
            <a:endParaRPr lang="ru-RU" sz="1200" dirty="0" smtClean="0">
              <a:solidFill>
                <a:schemeClr val="accent1">
                  <a:lumMod val="50000"/>
                </a:schemeClr>
              </a:solidFill>
              <a:latin typeface="Franklin Gothic Book" panose="020B05030201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Анализ </a:t>
            </a:r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текущего состояния реформы технического регулирования и стандартизации в </a:t>
            </a:r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России и странах ЕАЭС;</a:t>
            </a:r>
          </a:p>
          <a:p>
            <a:endParaRPr lang="ru-RU" sz="1200" dirty="0" smtClean="0">
              <a:solidFill>
                <a:schemeClr val="accent1">
                  <a:lumMod val="50000"/>
                </a:schemeClr>
              </a:solidFill>
              <a:latin typeface="Franklin Gothic Book" panose="020B05030201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Проблемы </a:t>
            </a:r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и </a:t>
            </a:r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перспективы </a:t>
            </a:r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развития </a:t>
            </a:r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нефтегазового комплекса России; </a:t>
            </a:r>
          </a:p>
          <a:p>
            <a:endParaRPr lang="ru-RU" sz="1200" dirty="0" smtClean="0">
              <a:solidFill>
                <a:schemeClr val="accent1">
                  <a:lumMod val="50000"/>
                </a:schemeClr>
              </a:solidFill>
              <a:latin typeface="Franklin Gothic Book" panose="020B05030201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Роль </a:t>
            </a:r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стандартизации </a:t>
            </a:r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в </a:t>
            </a:r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решении </a:t>
            </a:r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проблем импортозамещения;</a:t>
            </a:r>
          </a:p>
          <a:p>
            <a:pPr marL="171450" indent="-171450">
              <a:buFont typeface="Wingdings" panose="05000000000000000000" pitchFamily="2" charset="2"/>
              <a:buChar char="v"/>
            </a:pPr>
            <a:endParaRPr lang="ru-RU" sz="1200" dirty="0">
              <a:solidFill>
                <a:schemeClr val="accent1">
                  <a:lumMod val="50000"/>
                </a:schemeClr>
              </a:solidFill>
              <a:latin typeface="Franklin Gothic Book" panose="020B05030201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Заседание </a:t>
            </a:r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ТК 23 «Техника и технологии добычи и переработки нефти и газа</a:t>
            </a:r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»;</a:t>
            </a:r>
          </a:p>
          <a:p>
            <a:endParaRPr lang="ru-RU" sz="1200" dirty="0" smtClean="0">
              <a:solidFill>
                <a:schemeClr val="accent1">
                  <a:lumMod val="50000"/>
                </a:schemeClr>
              </a:solidFill>
              <a:latin typeface="Franklin Gothic Book" panose="020B05030201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Активизация </a:t>
            </a:r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межотраслевого сотрудничества, обмен опытом с зарубежными коллегами.  </a:t>
            </a:r>
          </a:p>
          <a:p>
            <a:pPr marL="171450" indent="-171450">
              <a:buFont typeface="Wingdings" panose="05000000000000000000" pitchFamily="2" charset="2"/>
              <a:buChar char="v"/>
            </a:pPr>
            <a:endParaRPr lang="ru-RU" sz="1200" dirty="0" smtClean="0">
              <a:latin typeface="Franklin Gothic Book" panose="020B05030201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v"/>
            </a:pPr>
            <a:endParaRPr lang="ru-RU" sz="1200" dirty="0">
              <a:latin typeface="Franklin Gothic Book" panose="020B0503020102020204" pitchFamily="34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683568" y="5589240"/>
            <a:ext cx="4248472" cy="864096"/>
          </a:xfrm>
          <a:prstGeom prst="rect">
            <a:avLst/>
          </a:prstGeom>
          <a:ln w="3810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sz="1600" dirty="0" smtClean="0">
              <a:solidFill>
                <a:srgbClr val="0070C0"/>
              </a:solidFill>
              <a:latin typeface="Franklin Gothic Demi" panose="020B0703020102020204" pitchFamily="34" charset="0"/>
            </a:endParaRPr>
          </a:p>
          <a:p>
            <a:pPr algn="r"/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Demi" panose="020B0703020102020204" pitchFamily="34" charset="0"/>
              </a:rPr>
              <a:t>По вопросам участия обращаться: </a:t>
            </a:r>
          </a:p>
          <a:p>
            <a:pPr algn="r"/>
            <a:endParaRPr lang="en-US" sz="400" dirty="0" smtClean="0">
              <a:solidFill>
                <a:schemeClr val="accent2">
                  <a:lumMod val="75000"/>
                </a:schemeClr>
              </a:solidFill>
              <a:latin typeface="Franklin Gothic Demi" panose="020B0703020102020204" pitchFamily="34" charset="0"/>
            </a:endParaRPr>
          </a:p>
          <a:p>
            <a:pPr algn="r"/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Demi" panose="020B0703020102020204" pitchFamily="34" charset="0"/>
              </a:rPr>
              <a:t>+7 (495) 663-04-50,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Franklin Gothic Demi" panose="020B0703020102020204" pitchFamily="34" charset="0"/>
                <a:hlinkClick r:id="rId3"/>
              </a:rPr>
              <a:t>pr-rgtr@rspp.ru</a:t>
            </a:r>
            <a:endParaRPr lang="en-US" sz="1600" dirty="0" smtClean="0">
              <a:solidFill>
                <a:schemeClr val="accent2">
                  <a:lumMod val="75000"/>
                </a:schemeClr>
              </a:solidFill>
              <a:latin typeface="Franklin Gothic Demi" panose="020B0703020102020204" pitchFamily="34" charset="0"/>
            </a:endParaRPr>
          </a:p>
          <a:p>
            <a:pPr algn="r"/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Franklin Gothic Demi" panose="020B0703020102020204" pitchFamily="34" charset="0"/>
                <a:hlinkClick r:id="rId4"/>
              </a:rPr>
              <a:t>www.RGTR.ru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Franklin Gothic Demi" panose="020B0703020102020204" pitchFamily="34" charset="0"/>
              </a:rPr>
              <a:t>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</a:rPr>
              <a:t> 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</a:rPr>
              <a:t> 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20" name="Picture 3" descr="\\stor\KTR\Общая папка\МЕРОПРИЯТИЯ\НЕФТЕГАЗСТАНДАРТ  2016\Орг. вопросы (план подготовки, техзадание)\image0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463"/>
            <a:ext cx="9180512" cy="1739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467544" y="5013176"/>
            <a:ext cx="43924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Организаторы </a:t>
            </a:r>
            <a:r>
              <a:rPr lang="ru-RU" sz="1000" b="1" dirty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мероприятия: </a:t>
            </a:r>
          </a:p>
          <a:p>
            <a:r>
              <a:rPr lang="ru-RU" sz="1000" dirty="0">
                <a:latin typeface="Franklin Gothic Book" panose="020B0503020102020204" pitchFamily="34" charset="0"/>
              </a:rPr>
              <a:t>ПАО “Газпром” и Комитет РСПП по техническому регулированию, </a:t>
            </a:r>
            <a:r>
              <a:rPr lang="ru-RU" sz="1000" dirty="0" smtClean="0">
                <a:latin typeface="Franklin Gothic Book" panose="020B0503020102020204" pitchFamily="34" charset="0"/>
              </a:rPr>
              <a:t>стандартизации </a:t>
            </a:r>
            <a:r>
              <a:rPr lang="ru-RU" sz="1000" dirty="0">
                <a:latin typeface="Franklin Gothic Book" panose="020B0503020102020204" pitchFamily="34" charset="0"/>
              </a:rPr>
              <a:t>и оценке </a:t>
            </a:r>
            <a:r>
              <a:rPr lang="ru-RU" sz="1000" dirty="0" smtClean="0">
                <a:latin typeface="Franklin Gothic Book" panose="020B0503020102020204" pitchFamily="34" charset="0"/>
              </a:rPr>
              <a:t>соответствия</a:t>
            </a:r>
            <a:endParaRPr lang="ru-RU" sz="1000" dirty="0">
              <a:latin typeface="Franklin Gothic Book" panose="020B05030201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148064" y="1844824"/>
            <a:ext cx="439248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 smtClean="0">
                <a:latin typeface="Franklin Gothic Book" panose="020B0503020102020204" pitchFamily="34" charset="0"/>
              </a:rPr>
              <a:t>Проводится </a:t>
            </a:r>
            <a:r>
              <a:rPr lang="ru-RU" sz="1000" b="1" dirty="0">
                <a:latin typeface="Franklin Gothic Book" panose="020B0503020102020204" pitchFamily="34" charset="0"/>
              </a:rPr>
              <a:t>при поддержке: </a:t>
            </a:r>
          </a:p>
          <a:p>
            <a:r>
              <a:rPr lang="ru-RU" sz="1000" dirty="0">
                <a:latin typeface="Franklin Gothic Book" panose="020B0503020102020204" pitchFamily="34" charset="0"/>
              </a:rPr>
              <a:t>Правительства Краснодарского края,  Минэнерго, </a:t>
            </a:r>
          </a:p>
          <a:p>
            <a:r>
              <a:rPr lang="ru-RU" sz="1000" dirty="0">
                <a:latin typeface="Franklin Gothic Book" panose="020B0503020102020204" pitchFamily="34" charset="0"/>
              </a:rPr>
              <a:t>Минпромторга, Росстандарта, Межотраслевого совета</a:t>
            </a:r>
          </a:p>
          <a:p>
            <a:r>
              <a:rPr lang="ru-RU" sz="1000" dirty="0">
                <a:latin typeface="Franklin Gothic Book" panose="020B0503020102020204" pitchFamily="34" charset="0"/>
              </a:rPr>
              <a:t>по техническому  регулированию и стандартизации </a:t>
            </a:r>
          </a:p>
          <a:p>
            <a:r>
              <a:rPr lang="ru-RU" sz="1000" dirty="0">
                <a:latin typeface="Franklin Gothic Book" panose="020B0503020102020204" pitchFamily="34" charset="0"/>
              </a:rPr>
              <a:t>в нефтегазовом комплексе России</a:t>
            </a:r>
          </a:p>
        </p:txBody>
      </p:sp>
    </p:spTree>
    <p:extLst>
      <p:ext uri="{BB962C8B-B14F-4D97-AF65-F5344CB8AC3E}">
        <p14:creationId xmlns:p14="http://schemas.microsoft.com/office/powerpoint/2010/main" val="21128777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286125"/>
            <a:ext cx="320040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 bwMode="gray">
          <a:xfrm>
            <a:off x="3243282" y="3429000"/>
            <a:ext cx="461486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 prst="coolSlant"/>
              <a:contourClr>
                <a:schemeClr val="bg2"/>
              </a:contourClr>
            </a:sp3d>
          </a:bodyPr>
          <a:lstStyle/>
          <a:p>
            <a:pPr algn="ctr">
              <a:spcBef>
                <a:spcPts val="4800"/>
              </a:spcBef>
              <a:defRPr/>
            </a:pPr>
            <a:r>
              <a:rPr lang="ru-RU" sz="4000" b="1" kern="0" dirty="0">
                <a:ln w="50800"/>
                <a:solidFill>
                  <a:srgbClr val="0070C0">
                    <a:alpha val="42000"/>
                  </a:srgbClr>
                </a:solidFill>
                <a:effectLst>
                  <a:outerShdw blurRad="50800" dist="50800" dir="5400000" algn="ctr" rotWithShape="0">
                    <a:schemeClr val="bg1">
                      <a:lumMod val="75000"/>
                    </a:schemeClr>
                  </a:outerShdw>
                </a:effectLst>
                <a:latin typeface="+mj-lt"/>
                <a:ea typeface="+mj-ea"/>
                <a:cs typeface="+mj-cs"/>
              </a:rPr>
              <a:t>(495) 663-04-50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 bwMode="gray">
          <a:xfrm>
            <a:off x="3457596" y="4500570"/>
            <a:ext cx="475774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  <a:reflection blurRad="6350" stA="52000" endA="300" endPos="35000" dir="5400000" sy="-100000" algn="bl" rotWithShape="0"/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 prst="coolSlant"/>
              <a:contourClr>
                <a:schemeClr val="bg2"/>
              </a:contourClr>
            </a:sp3d>
          </a:bodyPr>
          <a:lstStyle/>
          <a:p>
            <a:pPr algn="ctr">
              <a:spcBef>
                <a:spcPts val="4800"/>
              </a:spcBef>
              <a:defRPr/>
            </a:pPr>
            <a:r>
              <a:rPr lang="en-US" sz="4000" b="1" kern="0" dirty="0">
                <a:ln w="50800"/>
                <a:solidFill>
                  <a:srgbClr val="0070C0">
                    <a:alpha val="42000"/>
                  </a:srgbClr>
                </a:solidFill>
                <a:effectLst>
                  <a:outerShdw blurRad="50800" dist="50800" dir="5400000" algn="ctr" rotWithShape="0">
                    <a:schemeClr val="bg1">
                      <a:lumMod val="75000"/>
                    </a:schemeClr>
                  </a:outerShdw>
                </a:effectLst>
                <a:latin typeface="+mj-lt"/>
                <a:ea typeface="+mj-ea"/>
                <a:cs typeface="+mj-cs"/>
              </a:rPr>
              <a:t>RGTR@RSPP.RU</a:t>
            </a:r>
            <a:endParaRPr lang="ru-RU" sz="4000" b="1" kern="0" dirty="0">
              <a:ln w="50800"/>
              <a:solidFill>
                <a:srgbClr val="0070C0">
                  <a:alpha val="42000"/>
                </a:srgbClr>
              </a:solidFill>
              <a:effectLst>
                <a:outerShdw blurRad="50800" dist="50800" dir="5400000" algn="ctr" rotWithShape="0">
                  <a:schemeClr val="bg1">
                    <a:lumMod val="75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gray">
          <a:xfrm>
            <a:off x="3214678" y="5500702"/>
            <a:ext cx="475774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 prst="coolSlant"/>
              <a:contourClr>
                <a:schemeClr val="bg2"/>
              </a:contourClr>
            </a:sp3d>
          </a:bodyPr>
          <a:lstStyle/>
          <a:p>
            <a:pPr algn="ctr">
              <a:spcBef>
                <a:spcPts val="4800"/>
              </a:spcBef>
              <a:defRPr/>
            </a:pPr>
            <a:r>
              <a:rPr lang="en-US" sz="4000" b="1" kern="0" dirty="0">
                <a:ln w="50800"/>
                <a:solidFill>
                  <a:srgbClr val="0070C0">
                    <a:alpha val="42000"/>
                  </a:srgbClr>
                </a:solidFill>
                <a:effectLst>
                  <a:outerShdw blurRad="50800" dist="50800" dir="5400000" algn="ctr" rotWithShape="0">
                    <a:schemeClr val="bg1">
                      <a:lumMod val="75000"/>
                    </a:schemeClr>
                  </a:outerShdw>
                </a:effectLst>
                <a:latin typeface="+mj-lt"/>
                <a:ea typeface="+mj-ea"/>
                <a:cs typeface="+mj-cs"/>
              </a:rPr>
              <a:t>www.RGTR.RU</a:t>
            </a:r>
            <a:endParaRPr lang="ru-RU" sz="4000" b="1" kern="0" dirty="0">
              <a:ln w="50800"/>
              <a:solidFill>
                <a:srgbClr val="0070C0">
                  <a:alpha val="42000"/>
                </a:srgbClr>
              </a:solidFill>
              <a:effectLst>
                <a:outerShdw blurRad="50800" dist="50800" dir="5400000" algn="ctr" rotWithShape="0">
                  <a:schemeClr val="bg1">
                    <a:lumMod val="75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gray">
          <a:xfrm>
            <a:off x="457200" y="20796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ru-RU" sz="2400" b="1" ker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СХЕМА ВЗАИМОДЕЙСТВИЯ</a:t>
            </a:r>
            <a:endParaRPr lang="ru-RU" sz="2400" b="1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10001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142875"/>
            <a:ext cx="8929688" cy="857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8929688" y="3214688"/>
            <a:ext cx="214312" cy="36433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8929688" y="1071563"/>
            <a:ext cx="214312" cy="207168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1167971" y="1711325"/>
            <a:ext cx="7652501" cy="792162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>
              <a:spcBef>
                <a:spcPts val="4800"/>
              </a:spcBef>
              <a:defRPr/>
            </a:pPr>
            <a:r>
              <a:rPr lang="ru-RU" sz="60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 ВНИМАНИЕ!</a:t>
            </a:r>
            <a:endParaRPr lang="ru-RU" sz="60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 bwMode="gray">
          <a:xfrm>
            <a:off x="1115616" y="647560"/>
            <a:ext cx="825820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spcFirstLastPara="1" anchor="ctr">
            <a:prstTxWarp prst="textArchUp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spcBef>
                <a:spcPts val="4800"/>
              </a:spcBef>
              <a:defRPr/>
            </a:pPr>
            <a:r>
              <a:rPr lang="ru-RU" sz="6000" b="1" kern="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СПАСИБО</a:t>
            </a:r>
            <a:endParaRPr lang="ru-RU" sz="6000" b="1" kern="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5767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907" name="Rectangle 26"/>
          <p:cNvSpPr>
            <a:spLocks noGrp="1" noChangeArrowheads="1"/>
          </p:cNvSpPr>
          <p:nvPr>
            <p:ph type="title"/>
          </p:nvPr>
        </p:nvSpPr>
        <p:spPr>
          <a:xfrm>
            <a:off x="896938" y="115888"/>
            <a:ext cx="7789862" cy="61436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Страны - участники  МТК 7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08050"/>
            <a:ext cx="8229600" cy="5473700"/>
          </a:xfrm>
        </p:spPr>
        <p:txBody>
          <a:bodyPr rtlCol="0">
            <a:normAutofit fontScale="85000" lnSpcReduction="20000"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600" dirty="0" smtClean="0"/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500" b="1" dirty="0" smtClean="0"/>
              <a:t>Государства - активные члены: </a:t>
            </a:r>
            <a:endParaRPr lang="en-US" sz="3500" b="1" dirty="0" smtClean="0"/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600" b="1" dirty="0" smtClean="0"/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600" dirty="0" smtClean="0"/>
              <a:t>	</a:t>
            </a:r>
            <a:r>
              <a:rPr lang="ru-RU" sz="1200" dirty="0" smtClean="0"/>
              <a:t>  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200" dirty="0" smtClean="0"/>
              <a:t> 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200" dirty="0"/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200" dirty="0" smtClean="0"/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200" dirty="0"/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200" b="1" dirty="0" smtClean="0"/>
              <a:t>  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200" b="1" dirty="0" smtClean="0"/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200" b="1" dirty="0" smtClean="0"/>
              <a:t>  Армения        Беларусь        Казахстан         Россия        Узбекистан     Украина  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200" b="1" dirty="0" smtClean="0"/>
              <a:t>	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ru-RU" sz="3600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b="1" dirty="0" smtClean="0"/>
              <a:t>Государства – наблюдатели: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800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1600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1600" dirty="0" smtClean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1200" dirty="0" smtClean="0"/>
              <a:t>  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ru-RU" sz="12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2400" b="1" dirty="0" smtClean="0"/>
              <a:t>     Азербайджан                            Киргизия                            Таджикистан 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600" dirty="0" smtClean="0">
              <a:cs typeface="Arial" panose="020B0604020202020204" pitchFamily="34" charset="0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600" dirty="0" smtClean="0">
              <a:cs typeface="Arial" panose="020B0604020202020204" pitchFamily="34" charset="0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600" dirty="0" smtClean="0">
              <a:cs typeface="Arial" panose="020B0604020202020204" pitchFamily="34" charset="0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200" dirty="0" smtClean="0">
              <a:cs typeface="Arial" panose="020B0604020202020204" pitchFamily="34" charset="0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200" dirty="0" smtClean="0">
              <a:cs typeface="Arial" panose="020B0604020202020204" pitchFamily="34" charset="0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200" dirty="0">
              <a:cs typeface="Arial" panose="020B0604020202020204" pitchFamily="34" charset="0"/>
            </a:endParaRPr>
          </a:p>
        </p:txBody>
      </p:sp>
      <p:sp>
        <p:nvSpPr>
          <p:cNvPr id="32" name="Line 25"/>
          <p:cNvSpPr>
            <a:spLocks noChangeShapeType="1"/>
          </p:cNvSpPr>
          <p:nvPr/>
        </p:nvSpPr>
        <p:spPr bwMode="auto">
          <a:xfrm>
            <a:off x="896938" y="730250"/>
            <a:ext cx="8110537" cy="0"/>
          </a:xfrm>
          <a:prstGeom prst="line">
            <a:avLst/>
          </a:prstGeom>
          <a:ln w="19050">
            <a:solidFill>
              <a:srgbClr val="FF6600"/>
            </a:solidFill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cs typeface="Calibri" pitchFamily="34" charset="0"/>
            </a:endParaRPr>
          </a:p>
        </p:txBody>
      </p:sp>
      <p:pic>
        <p:nvPicPr>
          <p:cNvPr id="35844" name="Рисунок 6"/>
          <p:cNvPicPr>
            <a:picLocks noChangeAspect="1" noChangeArrowheads="1"/>
          </p:cNvPicPr>
          <p:nvPr/>
        </p:nvPicPr>
        <p:blipFill>
          <a:blip r:embed="rId3"/>
          <a:srcRect l="63731" r="23186" b="13777"/>
          <a:stretch>
            <a:fillRect/>
          </a:stretch>
        </p:blipFill>
        <p:spPr bwMode="auto">
          <a:xfrm>
            <a:off x="0" y="15875"/>
            <a:ext cx="77628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07CBA9-481A-4DEE-9894-FFC22A92D8C1}" type="slidenum">
              <a:rPr lang="ru-RU"/>
              <a:pPr>
                <a:defRPr/>
              </a:pPr>
              <a:t>2</a:t>
            </a:fld>
            <a:endParaRPr lang="ru-RU"/>
          </a:p>
        </p:txBody>
      </p:sp>
      <p:pic>
        <p:nvPicPr>
          <p:cNvPr id="1026" name="Picture 2" descr="C:\Users\Sapeginms\Pictures\Украин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450232"/>
            <a:ext cx="1338239" cy="75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apeginms\Pictures\Беларусь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420887"/>
            <a:ext cx="127169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apeginms\Pictures\Казахстан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543" y="2450232"/>
            <a:ext cx="1232283" cy="71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\\eka\files\Profiles\UserFolders\Sapeginms\Рабочий стол\Россия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318" y="2428232"/>
            <a:ext cx="1280139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\\eka\files\Profiles\UserFolders\Sapeginms\Рабочий стол\Киргизия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777440"/>
            <a:ext cx="1283642" cy="737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4" descr="C:\Users\Sapeginms\Pictures\Таджикистан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238" y="4795889"/>
            <a:ext cx="1202144" cy="71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1" descr="C:\Users\Sapeginms\Pictures\Армения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10" y="2420888"/>
            <a:ext cx="1284661" cy="727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5" descr="C:\Users\Sapeginms\Pictures\Узбекистан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433891"/>
            <a:ext cx="1306156" cy="745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938" y="4710686"/>
            <a:ext cx="1455901" cy="862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45759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/>
        </p:nvSpPr>
        <p:spPr bwMode="auto">
          <a:xfrm>
            <a:off x="198240" y="75982"/>
            <a:ext cx="8382000" cy="66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ЗАСЕДАНИЕ МТК 7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«СТАЛЬНЫЕ И ЧУГУННЫЕ ТРУБЫ И БАЛЛОНЫ»</a:t>
            </a:r>
          </a:p>
          <a:p>
            <a:pPr algn="ctr"/>
            <a:endParaRPr lang="ru-RU" sz="2200" b="1" dirty="0">
              <a:solidFill>
                <a:srgbClr val="C00000"/>
              </a:solidFill>
            </a:endParaRPr>
          </a:p>
          <a:p>
            <a:r>
              <a:rPr lang="ru-RU" sz="2400" b="1" dirty="0" smtClean="0"/>
              <a:t>30 марта 2016 года - первое заседание МТК 7</a:t>
            </a:r>
          </a:p>
          <a:p>
            <a:endParaRPr lang="ru-RU" sz="2400" b="1" dirty="0" smtClean="0"/>
          </a:p>
          <a:p>
            <a:pPr algn="just"/>
            <a:r>
              <a:rPr lang="ru-RU" sz="2400" b="1" dirty="0" smtClean="0">
                <a:solidFill>
                  <a:srgbClr val="7030A0"/>
                </a:solidFill>
              </a:rPr>
              <a:t>От Республики Беларусь </a:t>
            </a:r>
            <a:r>
              <a:rPr lang="ru-RU" sz="2400" b="1" dirty="0" smtClean="0"/>
              <a:t>присутствовали представители:</a:t>
            </a:r>
          </a:p>
          <a:p>
            <a:pPr algn="just"/>
            <a:endParaRPr lang="ru-RU" sz="2400" b="1" dirty="0" smtClean="0"/>
          </a:p>
          <a:p>
            <a:pPr algn="just"/>
            <a:r>
              <a:rPr lang="ru-RU" sz="2400" b="1" dirty="0"/>
              <a:t> </a:t>
            </a:r>
            <a:r>
              <a:rPr lang="ru-RU" sz="2400" b="1" dirty="0" smtClean="0"/>
              <a:t>- ОАО «</a:t>
            </a:r>
            <a:r>
              <a:rPr lang="ru-RU" sz="2400" b="1" dirty="0" err="1" smtClean="0"/>
              <a:t>Новогрудский</a:t>
            </a:r>
            <a:r>
              <a:rPr lang="ru-RU" sz="2400" b="1" dirty="0" smtClean="0"/>
              <a:t> завод газовой аппаратуры»;</a:t>
            </a:r>
          </a:p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 - ОАО «Могилевский металлургический завод».</a:t>
            </a:r>
          </a:p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>
                <a:solidFill>
                  <a:srgbClr val="7030A0"/>
                </a:solidFill>
              </a:rPr>
              <a:t>От Республики Украина</a:t>
            </a:r>
            <a:r>
              <a:rPr lang="ru-RU" sz="2400" b="1" dirty="0" smtClean="0"/>
              <a:t> присутствовали представители Государственного </a:t>
            </a:r>
            <a:r>
              <a:rPr lang="ru-RU" sz="2400" b="1" dirty="0"/>
              <a:t>предприятия «Научно-исследовательский и конструкторско-технологический институт трубной  промышленности им Я.Е. Осады» (ГП «НИТИ») </a:t>
            </a:r>
          </a:p>
          <a:p>
            <a:pPr algn="just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3238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08912" cy="6264696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sz="3600" b="1" dirty="0" smtClean="0"/>
          </a:p>
        </p:txBody>
      </p:sp>
      <p:pic>
        <p:nvPicPr>
          <p:cNvPr id="2050" name="Picture 2" descr="C:\Users\LobanovSV\AppData\Local\Microsoft\Windows\Temporary Internet Files\Content.Outlook\Z8WUIZIA\Ска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6602"/>
            <a:ext cx="8136904" cy="6051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202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/>
        </p:nvSpPr>
        <p:spPr bwMode="auto">
          <a:xfrm>
            <a:off x="395536" y="116632"/>
            <a:ext cx="80667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ПЛАН ПО МЕЖГОСУДАРСТВЕННОЙ  СТАНДАРТИЗАЦИИ МТК 7 НА 2016 </a:t>
            </a:r>
            <a:endParaRPr lang="ru-RU" sz="1600" dirty="0" smtClean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0790469"/>
              </p:ext>
            </p:extLst>
          </p:nvPr>
        </p:nvGraphicFramePr>
        <p:xfrm>
          <a:off x="251520" y="595313"/>
          <a:ext cx="8804097" cy="6221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Acrobat Document" r:id="rId3" imgW="8020016" imgH="5667355" progId="AcroExch.Document.DC">
                  <p:embed/>
                </p:oleObj>
              </mc:Choice>
              <mc:Fallback>
                <p:oleObj name="Acrobat Document" r:id="rId3" imgW="8020016" imgH="5667355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0" y="595313"/>
                        <a:ext cx="8804097" cy="62214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174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/>
        </p:nvSpPr>
        <p:spPr bwMode="auto">
          <a:xfrm>
            <a:off x="395536" y="116632"/>
            <a:ext cx="80667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ПЛАН ПО МЕЖГОСУДАРСТВЕННОЙ  СТАНДАРТИЗАЦИИ МТК 7 НА 2016 </a:t>
            </a:r>
            <a:endParaRPr lang="ru-RU" sz="1600" dirty="0" smtClean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2474645"/>
              </p:ext>
            </p:extLst>
          </p:nvPr>
        </p:nvGraphicFramePr>
        <p:xfrm>
          <a:off x="88382" y="595313"/>
          <a:ext cx="8876105" cy="62723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Acrobat Document" r:id="rId3" imgW="8020016" imgH="5667355" progId="AcroExch.Document.DC">
                  <p:embed/>
                </p:oleObj>
              </mc:Choice>
              <mc:Fallback>
                <p:oleObj name="Acrobat Document" r:id="rId3" imgW="8020016" imgH="5667355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8382" y="595313"/>
                        <a:ext cx="8876105" cy="62723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9007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896938" y="115888"/>
            <a:ext cx="7789862" cy="57680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Перспективы трубной промышленности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ru-RU" sz="2000" b="1" dirty="0" smtClean="0"/>
              <a:t>в связи с организацией МТК 7 на базе ОАО «РосНИТИ» и ТК 357</a:t>
            </a:r>
          </a:p>
        </p:txBody>
      </p:sp>
      <p:sp>
        <p:nvSpPr>
          <p:cNvPr id="37890" name="Объект 2"/>
          <p:cNvSpPr>
            <a:spLocks noGrp="1"/>
          </p:cNvSpPr>
          <p:nvPr>
            <p:ph idx="1"/>
          </p:nvPr>
        </p:nvSpPr>
        <p:spPr>
          <a:xfrm>
            <a:off x="468313" y="836613"/>
            <a:ext cx="8229600" cy="5289550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endParaRPr lang="ru-RU" sz="1600" dirty="0" smtClean="0"/>
          </a:p>
          <a:p>
            <a:pPr marL="0" indent="0" algn="just">
              <a:buFont typeface="Arial" charset="0"/>
              <a:buNone/>
            </a:pPr>
            <a:endParaRPr lang="ru-RU" sz="1600" dirty="0" smtClean="0"/>
          </a:p>
          <a:p>
            <a:pPr marL="0" indent="0" algn="just">
              <a:buFont typeface="Arial" charset="0"/>
              <a:buNone/>
            </a:pPr>
            <a:endParaRPr lang="ru-RU" sz="1600" dirty="0" smtClean="0"/>
          </a:p>
          <a:p>
            <a:pPr marL="0" indent="0">
              <a:buFont typeface="Arial" charset="0"/>
              <a:buNone/>
            </a:pPr>
            <a:endParaRPr lang="ru-RU" sz="1600" dirty="0" smtClean="0"/>
          </a:p>
        </p:txBody>
      </p:sp>
      <p:pic>
        <p:nvPicPr>
          <p:cNvPr id="37891" name="Рисунок 3"/>
          <p:cNvPicPr>
            <a:picLocks noChangeAspect="1" noChangeArrowheads="1"/>
          </p:cNvPicPr>
          <p:nvPr/>
        </p:nvPicPr>
        <p:blipFill>
          <a:blip r:embed="rId3"/>
          <a:srcRect l="63731" r="23186" b="13777"/>
          <a:stretch>
            <a:fillRect/>
          </a:stretch>
        </p:blipFill>
        <p:spPr bwMode="auto">
          <a:xfrm>
            <a:off x="120650" y="50800"/>
            <a:ext cx="77628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25"/>
          <p:cNvSpPr>
            <a:spLocks noChangeShapeType="1"/>
          </p:cNvSpPr>
          <p:nvPr/>
        </p:nvSpPr>
        <p:spPr bwMode="auto">
          <a:xfrm>
            <a:off x="896938" y="730250"/>
            <a:ext cx="8110537" cy="0"/>
          </a:xfrm>
          <a:prstGeom prst="line">
            <a:avLst/>
          </a:prstGeom>
          <a:ln w="19050">
            <a:solidFill>
              <a:srgbClr val="FF6600"/>
            </a:solidFill>
            <a:headEnd/>
            <a:tailEnd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cs typeface="Calibri" pitchFamily="34" charset="0"/>
            </a:endParaRPr>
          </a:p>
        </p:txBody>
      </p:sp>
      <p:sp>
        <p:nvSpPr>
          <p:cNvPr id="37893" name="Прямоугольник 5"/>
          <p:cNvSpPr>
            <a:spLocks noChangeArrowheads="1"/>
          </p:cNvSpPr>
          <p:nvPr/>
        </p:nvSpPr>
        <p:spPr bwMode="auto">
          <a:xfrm>
            <a:off x="508000" y="1125538"/>
            <a:ext cx="83772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 sz="1600">
              <a:latin typeface="Calibri" pitchFamily="34" charset="0"/>
            </a:endParaRPr>
          </a:p>
          <a:p>
            <a:pPr algn="just"/>
            <a:endParaRPr lang="ru-RU" sz="1600">
              <a:latin typeface="Calibri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840795" y="6447577"/>
            <a:ext cx="2133600" cy="365125"/>
          </a:xfrm>
        </p:spPr>
        <p:txBody>
          <a:bodyPr/>
          <a:lstStyle/>
          <a:p>
            <a:pPr>
              <a:defRPr/>
            </a:pPr>
            <a:fld id="{FD2380E9-946E-4E03-8E89-F2522A069DAC}" type="slidenum">
              <a:rPr lang="ru-RU"/>
              <a:pPr>
                <a:defRPr/>
              </a:pPr>
              <a:t>7</a:t>
            </a:fld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963358651"/>
              </p:ext>
            </p:extLst>
          </p:nvPr>
        </p:nvGraphicFramePr>
        <p:xfrm>
          <a:off x="323529" y="980728"/>
          <a:ext cx="8561710" cy="50986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47664" y="5517232"/>
            <a:ext cx="5904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+mn-lt"/>
              </a:rPr>
              <a:t>Реализация программ работы МТК 7</a:t>
            </a:r>
            <a:endParaRPr lang="ru-RU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2891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67379" y="866586"/>
            <a:ext cx="8123405" cy="762214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149" name="Group 7"/>
          <p:cNvGrpSpPr>
            <a:grpSpLocks/>
          </p:cNvGrpSpPr>
          <p:nvPr/>
        </p:nvGrpSpPr>
        <p:grpSpPr bwMode="auto">
          <a:xfrm>
            <a:off x="710822" y="455084"/>
            <a:ext cx="1227237" cy="614995"/>
            <a:chOff x="4320" y="1152"/>
            <a:chExt cx="414" cy="402"/>
          </a:xfrm>
        </p:grpSpPr>
        <p:sp>
          <p:nvSpPr>
            <p:cNvPr id="6164" name="AutoShape 8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solidFill>
              <a:srgbClr val="FFFF00"/>
            </a:soli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5" name="Freeform 9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41 w 596"/>
                <a:gd name="T1" fmla="*/ 0 h 598"/>
                <a:gd name="T2" fmla="*/ 0 w 596"/>
                <a:gd name="T3" fmla="*/ 40 h 598"/>
                <a:gd name="T4" fmla="*/ 0 w 596"/>
                <a:gd name="T5" fmla="*/ 198 h 598"/>
                <a:gd name="T6" fmla="*/ 56 w 596"/>
                <a:gd name="T7" fmla="*/ 58 h 598"/>
                <a:gd name="T8" fmla="*/ 204 w 596"/>
                <a:gd name="T9" fmla="*/ 0 h 598"/>
                <a:gd name="T10" fmla="*/ 41 w 596"/>
                <a:gd name="T11" fmla="*/ 0 h 5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96"/>
                <a:gd name="T19" fmla="*/ 0 h 598"/>
                <a:gd name="T20" fmla="*/ 596 w 596"/>
                <a:gd name="T21" fmla="*/ 598 h 5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50" name="Rectangle 10"/>
          <p:cNvSpPr>
            <a:spLocks noChangeArrowheads="1"/>
          </p:cNvSpPr>
          <p:nvPr/>
        </p:nvSpPr>
        <p:spPr bwMode="gray">
          <a:xfrm>
            <a:off x="589379" y="517892"/>
            <a:ext cx="14701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НАЦ ПАЛАТА </a:t>
            </a:r>
          </a:p>
          <a:p>
            <a:pPr algn="ctr"/>
            <a:r>
              <a:rPr lang="ru-RU" sz="1400" b="1" dirty="0" smtClean="0"/>
              <a:t>КАЗАХСТАНА</a:t>
            </a:r>
            <a:endParaRPr lang="en-US" sz="1400" b="1" dirty="0"/>
          </a:p>
        </p:txBody>
      </p:sp>
      <p:grpSp>
        <p:nvGrpSpPr>
          <p:cNvPr id="6151" name="Group 11"/>
          <p:cNvGrpSpPr>
            <a:grpSpLocks/>
          </p:cNvGrpSpPr>
          <p:nvPr/>
        </p:nvGrpSpPr>
        <p:grpSpPr bwMode="auto">
          <a:xfrm>
            <a:off x="3852155" y="350092"/>
            <a:ext cx="1182241" cy="621324"/>
            <a:chOff x="4320" y="1152"/>
            <a:chExt cx="414" cy="402"/>
          </a:xfrm>
        </p:grpSpPr>
        <p:sp>
          <p:nvSpPr>
            <p:cNvPr id="6162" name="AutoShape 12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solidFill>
              <a:srgbClr val="FE2F2A"/>
            </a:soli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3" name="Freeform 13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41 w 596"/>
                <a:gd name="T1" fmla="*/ 0 h 598"/>
                <a:gd name="T2" fmla="*/ 0 w 596"/>
                <a:gd name="T3" fmla="*/ 40 h 598"/>
                <a:gd name="T4" fmla="*/ 0 w 596"/>
                <a:gd name="T5" fmla="*/ 198 h 598"/>
                <a:gd name="T6" fmla="*/ 56 w 596"/>
                <a:gd name="T7" fmla="*/ 58 h 598"/>
                <a:gd name="T8" fmla="*/ 204 w 596"/>
                <a:gd name="T9" fmla="*/ 0 h 598"/>
                <a:gd name="T10" fmla="*/ 41 w 596"/>
                <a:gd name="T11" fmla="*/ 0 h 5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96"/>
                <a:gd name="T19" fmla="*/ 0 h 598"/>
                <a:gd name="T20" fmla="*/ 596 w 596"/>
                <a:gd name="T21" fmla="*/ 598 h 5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rgbClr val="FE2F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152" name="Group 14"/>
          <p:cNvGrpSpPr>
            <a:grpSpLocks/>
          </p:cNvGrpSpPr>
          <p:nvPr/>
        </p:nvGrpSpPr>
        <p:grpSpPr bwMode="auto">
          <a:xfrm>
            <a:off x="7025407" y="412526"/>
            <a:ext cx="1199722" cy="682893"/>
            <a:chOff x="4320" y="1152"/>
            <a:chExt cx="414" cy="402"/>
          </a:xfrm>
        </p:grpSpPr>
        <p:sp>
          <p:nvSpPr>
            <p:cNvPr id="6160" name="AutoShape 15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solidFill>
              <a:srgbClr val="3CD877"/>
            </a:soli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1" name="Freeform 16"/>
            <p:cNvSpPr>
              <a:spLocks/>
            </p:cNvSpPr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41 w 596"/>
                <a:gd name="T1" fmla="*/ 0 h 598"/>
                <a:gd name="T2" fmla="*/ 0 w 596"/>
                <a:gd name="T3" fmla="*/ 40 h 598"/>
                <a:gd name="T4" fmla="*/ 0 w 596"/>
                <a:gd name="T5" fmla="*/ 198 h 598"/>
                <a:gd name="T6" fmla="*/ 56 w 596"/>
                <a:gd name="T7" fmla="*/ 58 h 598"/>
                <a:gd name="T8" fmla="*/ 204 w 596"/>
                <a:gd name="T9" fmla="*/ 0 h 598"/>
                <a:gd name="T10" fmla="*/ 41 w 596"/>
                <a:gd name="T11" fmla="*/ 0 h 5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96"/>
                <a:gd name="T19" fmla="*/ 0 h 598"/>
                <a:gd name="T20" fmla="*/ 596 w 596"/>
                <a:gd name="T21" fmla="*/ 598 h 5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rgbClr val="3CD8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53" name="Rectangle 17"/>
          <p:cNvSpPr>
            <a:spLocks noChangeArrowheads="1"/>
          </p:cNvSpPr>
          <p:nvPr/>
        </p:nvSpPr>
        <p:spPr bwMode="gray">
          <a:xfrm>
            <a:off x="3926768" y="517892"/>
            <a:ext cx="10330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РСПП</a:t>
            </a:r>
            <a:endParaRPr lang="en-US" b="1" dirty="0"/>
          </a:p>
        </p:txBody>
      </p:sp>
      <p:sp>
        <p:nvSpPr>
          <p:cNvPr id="6154" name="Rectangle 18"/>
          <p:cNvSpPr>
            <a:spLocks noChangeArrowheads="1"/>
          </p:cNvSpPr>
          <p:nvPr/>
        </p:nvSpPr>
        <p:spPr bwMode="gray">
          <a:xfrm>
            <a:off x="7025407" y="602084"/>
            <a:ext cx="12477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b="1" dirty="0" err="1"/>
              <a:t>БелАПП</a:t>
            </a:r>
            <a:endParaRPr lang="en-US" b="1" dirty="0"/>
          </a:p>
        </p:txBody>
      </p:sp>
      <p:sp>
        <p:nvSpPr>
          <p:cNvPr id="6155" name="Freeform 5"/>
          <p:cNvSpPr>
            <a:spLocks/>
          </p:cNvSpPr>
          <p:nvPr/>
        </p:nvSpPr>
        <p:spPr bwMode="gray">
          <a:xfrm>
            <a:off x="4297881" y="1628800"/>
            <a:ext cx="291998" cy="432048"/>
          </a:xfrm>
          <a:custGeom>
            <a:avLst/>
            <a:gdLst>
              <a:gd name="T0" fmla="*/ 2147483647 w 142"/>
              <a:gd name="T1" fmla="*/ 2147483647 h 604"/>
              <a:gd name="T2" fmla="*/ 2147483647 w 142"/>
              <a:gd name="T3" fmla="*/ 2147483647 h 604"/>
              <a:gd name="T4" fmla="*/ 0 w 142"/>
              <a:gd name="T5" fmla="*/ 2147483647 h 604"/>
              <a:gd name="T6" fmla="*/ 2147483647 w 142"/>
              <a:gd name="T7" fmla="*/ 2147483647 h 604"/>
              <a:gd name="T8" fmla="*/ 2147483647 w 142"/>
              <a:gd name="T9" fmla="*/ 2147483647 h 604"/>
              <a:gd name="T10" fmla="*/ 2147483647 w 142"/>
              <a:gd name="T11" fmla="*/ 2147483647 h 604"/>
              <a:gd name="T12" fmla="*/ 2147483647 w 142"/>
              <a:gd name="T13" fmla="*/ 0 h 604"/>
              <a:gd name="T14" fmla="*/ 2147483647 w 142"/>
              <a:gd name="T15" fmla="*/ 2147483647 h 6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2"/>
              <a:gd name="T25" fmla="*/ 0 h 604"/>
              <a:gd name="T26" fmla="*/ 142 w 142"/>
              <a:gd name="T27" fmla="*/ 604 h 60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ln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156" name="AutoShape 2"/>
          <p:cNvSpPr>
            <a:spLocks noChangeArrowheads="1"/>
          </p:cNvSpPr>
          <p:nvPr/>
        </p:nvSpPr>
        <p:spPr bwMode="ltGray">
          <a:xfrm>
            <a:off x="589379" y="2144758"/>
            <a:ext cx="8001000" cy="1368151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57150" algn="ctr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  <a:effectLst>
            <a:glow rad="228600">
              <a:schemeClr val="tx2">
                <a:lumMod val="60000"/>
                <a:lumOff val="40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6158" name="Text Box 22"/>
          <p:cNvSpPr txBox="1">
            <a:spLocks noChangeArrowheads="1"/>
          </p:cNvSpPr>
          <p:nvPr/>
        </p:nvSpPr>
        <p:spPr bwMode="gray">
          <a:xfrm>
            <a:off x="1235290" y="999687"/>
            <a:ext cx="618758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1300" b="1" dirty="0" smtClean="0"/>
              <a:t>СОГЛАШЕНИЕ О СОТРУДНИЧЕСТВЕ ПО ТЕХНИЧЕСКОМУ РЕГУЛИРОВАНИЮ (15 марта 2011 г.) </a:t>
            </a:r>
            <a:endParaRPr lang="en-US" sz="1300" b="1" dirty="0"/>
          </a:p>
        </p:txBody>
      </p:sp>
      <p:sp>
        <p:nvSpPr>
          <p:cNvPr id="6159" name="Text Box 22"/>
          <p:cNvSpPr txBox="1">
            <a:spLocks noChangeArrowheads="1"/>
          </p:cNvSpPr>
          <p:nvPr/>
        </p:nvSpPr>
        <p:spPr bwMode="gray">
          <a:xfrm>
            <a:off x="660816" y="2144758"/>
            <a:ext cx="78581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МЕМОРАНДУМ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сотрудничестве между Евразийской экономической комиссией и Белорусско-Казахстанско-Российским Бизнес-диалогом 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15 июня 2012 г.)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4453200" y="3512908"/>
            <a:ext cx="273357" cy="8521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2627784" y="3939006"/>
            <a:ext cx="1886883" cy="2100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лево 6"/>
          <p:cNvSpPr/>
          <p:nvPr/>
        </p:nvSpPr>
        <p:spPr>
          <a:xfrm>
            <a:off x="4633279" y="3916540"/>
            <a:ext cx="1782321" cy="23253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349336" y="4365103"/>
            <a:ext cx="8481085" cy="2304257"/>
          </a:xfrm>
          <a:prstGeom prst="vertic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www.easc.org.by/images/f-RUS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573" y="4960421"/>
            <a:ext cx="1391390" cy="82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easc.org.by/images/f-KUR.gif">
            <a:hlinkClick r:id="rId2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504" y="3772397"/>
            <a:ext cx="878888" cy="52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http://www.easc.org.by/images/f-KUR.gif">
            <a:hlinkClick r:id="rId2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948" y="4953589"/>
            <a:ext cx="1371000" cy="812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easc.org.by/images/f-KAZ.gif">
            <a:hlinkClick r:id="rId2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196" y="4976094"/>
            <a:ext cx="1364942" cy="808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easc.org.by/images/f-ARM.gif">
            <a:hlinkClick r:id="rId2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671" y="3772397"/>
            <a:ext cx="939986" cy="55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8" descr="http://www.easc.org.by/images/f-ARM.gif">
            <a:hlinkClick r:id="rId2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49" y="4969521"/>
            <a:ext cx="1425194" cy="844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easc.org.by/images/f-BLR.gif">
            <a:hlinkClick r:id="rId2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019" y="5017075"/>
            <a:ext cx="1336323" cy="791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093222" y="5877272"/>
            <a:ext cx="7131907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ДЕЛОВОЙ СОВЕТ ЕАЭС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7379" y="3773823"/>
            <a:ext cx="1562474" cy="5193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АРМЕНИЯ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2014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80392" y="3772397"/>
            <a:ext cx="1584176" cy="520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КЫРГЫЗСТАН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2015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37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5613047"/>
            <a:ext cx="8892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Arial" pitchFamily="34" charset="0"/>
              </a:rPr>
              <a:t>Представители российской промышленности обсудили с Президентом ИСО </a:t>
            </a:r>
            <a:r>
              <a:rPr lang="ru-RU" dirty="0" smtClean="0">
                <a:latin typeface="Arial" pitchFamily="34" charset="0"/>
              </a:rPr>
              <a:t>    Др</a:t>
            </a:r>
            <a:r>
              <a:rPr lang="ru-RU" dirty="0">
                <a:latin typeface="Arial" pitchFamily="34" charset="0"/>
              </a:rPr>
              <a:t>. </a:t>
            </a:r>
            <a:r>
              <a:rPr lang="ru-RU" dirty="0" err="1">
                <a:latin typeface="Arial" pitchFamily="34" charset="0"/>
              </a:rPr>
              <a:t>Джаном</a:t>
            </a:r>
            <a:r>
              <a:rPr lang="ru-RU" dirty="0">
                <a:latin typeface="Arial" pitchFamily="34" charset="0"/>
              </a:rPr>
              <a:t> </a:t>
            </a:r>
            <a:r>
              <a:rPr lang="ru-RU" dirty="0" err="1">
                <a:latin typeface="Arial" pitchFamily="34" charset="0"/>
              </a:rPr>
              <a:t>Сяоганом</a:t>
            </a:r>
            <a:r>
              <a:rPr lang="ru-RU" dirty="0">
                <a:latin typeface="Arial" pitchFamily="34" charset="0"/>
              </a:rPr>
              <a:t> и Президентом  МЭК Др. </a:t>
            </a:r>
            <a:r>
              <a:rPr lang="ru-RU" dirty="0" err="1">
                <a:latin typeface="Arial" pitchFamily="34" charset="0"/>
              </a:rPr>
              <a:t>Дзюнзи</a:t>
            </a:r>
            <a:r>
              <a:rPr lang="ru-RU" dirty="0">
                <a:latin typeface="Arial" pitchFamily="34" charset="0"/>
              </a:rPr>
              <a:t> </a:t>
            </a:r>
            <a:r>
              <a:rPr lang="ru-RU" dirty="0" err="1">
                <a:latin typeface="Arial" pitchFamily="34" charset="0"/>
              </a:rPr>
              <a:t>Номурой</a:t>
            </a:r>
            <a:r>
              <a:rPr lang="ru-RU" dirty="0">
                <a:latin typeface="Arial" pitchFamily="34" charset="0"/>
              </a:rPr>
              <a:t>, </a:t>
            </a:r>
            <a:r>
              <a:rPr lang="ru-RU" dirty="0" smtClean="0">
                <a:latin typeface="Arial" pitchFamily="34" charset="0"/>
              </a:rPr>
              <a:t>                            Вице-президентом </a:t>
            </a:r>
            <a:r>
              <a:rPr lang="en-US" dirty="0">
                <a:latin typeface="Arial" pitchFamily="34" charset="0"/>
              </a:rPr>
              <a:t>CEN/CENELEC</a:t>
            </a:r>
            <a:r>
              <a:rPr lang="ru-RU" dirty="0">
                <a:latin typeface="Arial" pitchFamily="34" charset="0"/>
              </a:rPr>
              <a:t> Др. Бернардом Тисом  вопросы участия российских специалистов в международной стандартизации.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6064" y="44624"/>
            <a:ext cx="8244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cap="all" dirty="0" smtClean="0">
                <a:solidFill>
                  <a:srgbClr val="112FAF"/>
                </a:solidFill>
                <a:latin typeface="+mj-lt"/>
                <a:ea typeface="+mj-ea"/>
                <a:cs typeface="+mj-cs"/>
              </a:rPr>
              <a:t>Форум «ИННОПРОМ </a:t>
            </a:r>
            <a:r>
              <a:rPr lang="ru-RU" sz="2400" b="1" cap="all" dirty="0">
                <a:solidFill>
                  <a:srgbClr val="112FAF"/>
                </a:solidFill>
                <a:latin typeface="+mj-lt"/>
                <a:ea typeface="+mj-ea"/>
                <a:cs typeface="+mj-cs"/>
              </a:rPr>
              <a:t>– </a:t>
            </a:r>
            <a:r>
              <a:rPr lang="ru-RU" sz="2400" b="1" cap="all" dirty="0" smtClean="0">
                <a:solidFill>
                  <a:srgbClr val="112FAF"/>
                </a:solidFill>
                <a:latin typeface="+mj-lt"/>
                <a:ea typeface="+mj-ea"/>
                <a:cs typeface="+mj-cs"/>
              </a:rPr>
              <a:t>2015»,  09.07.2015, г</a:t>
            </a:r>
            <a:r>
              <a:rPr lang="ru-RU" sz="2400" b="1" cap="all" dirty="0">
                <a:solidFill>
                  <a:srgbClr val="112FAF"/>
                </a:solidFill>
                <a:latin typeface="+mj-lt"/>
                <a:ea typeface="+mj-ea"/>
                <a:cs typeface="+mj-cs"/>
              </a:rPr>
              <a:t>. Екатеринбург.</a:t>
            </a:r>
          </a:p>
        </p:txBody>
      </p:sp>
      <p:pic>
        <p:nvPicPr>
          <p:cNvPr id="1026" name="Picture 2" descr="\\stor\ktr\Общая папка\МЕРОПРИЯТИЯ\Архив 2015\Иннопром, 8-11 июля\Фото РСПП для сайта\700\1 IMG_7163-7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80" y="517242"/>
            <a:ext cx="7638252" cy="509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755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mall logo no 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New ISO Template - slide numbers - new logo 4-3 normal screen.potx" id="{B31D96A7-1A4D-4ED7-89D5-39EEB40C1B34}" vid="{9E2E7539-C22B-470D-B433-3984098EF1AE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4730</TotalTime>
  <Words>535</Words>
  <Application>Microsoft Office PowerPoint</Application>
  <PresentationFormat>Экран (4:3)</PresentationFormat>
  <Paragraphs>121</Paragraphs>
  <Slides>12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Тема Office</vt:lpstr>
      <vt:lpstr>Small logo no line</vt:lpstr>
      <vt:lpstr>Acrobat Document</vt:lpstr>
      <vt:lpstr>  РАБОТА  МТК 7   «СТАЛЬНЫЕ  И  ЧУГУННЫЕ  ТРУБЫ  И  БАЛЛОНЫ»  В  ОБЛАСТИ  МЕЖГОСУДАРСТВЕННОЙ  И   МЕЖДУНАРОДНОЙ  СТАНДАРТИЗАЦИИ </vt:lpstr>
      <vt:lpstr>Страны - участники  МТК 7</vt:lpstr>
      <vt:lpstr>Презентация PowerPoint</vt:lpstr>
      <vt:lpstr>         </vt:lpstr>
      <vt:lpstr>Презентация PowerPoint</vt:lpstr>
      <vt:lpstr>Презентация PowerPoint</vt:lpstr>
      <vt:lpstr>Перспективы трубной промышленности  в связи с организацией МТК 7 на базе ОАО «РосНИТИ» и ТК 357</vt:lpstr>
      <vt:lpstr>Презентация PowerPoint</vt:lpstr>
      <vt:lpstr>Презентация PowerPoint</vt:lpstr>
      <vt:lpstr>Презентация PowerPoint</vt:lpstr>
      <vt:lpstr>Презентация PowerPoint</vt:lpstr>
      <vt:lpstr>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 РОЛИ  ПРОМЫШЛЕННОСТИ    В  СОЗДАНИИ  СИСТЕМЫ  ТЕХНИЧЕСКОГО  РЕГУЛИРОВАНИЯ   «ТАМОЖЕННОГО СОЮЗА»</dc:title>
  <dc:creator>user</dc:creator>
  <cp:lastModifiedBy>Lotsmanov</cp:lastModifiedBy>
  <cp:revision>294</cp:revision>
  <cp:lastPrinted>2015-09-28T08:22:44Z</cp:lastPrinted>
  <dcterms:created xsi:type="dcterms:W3CDTF">2012-02-06T13:33:49Z</dcterms:created>
  <dcterms:modified xsi:type="dcterms:W3CDTF">2016-06-27T10:18:25Z</dcterms:modified>
</cp:coreProperties>
</file>